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Coco Gothic" charset="1" panose="00000000000000000000"/>
      <p:regular r:id="rId22"/>
    </p:embeddedFont>
    <p:embeddedFont>
      <p:font typeface="Coco Gothic Bold"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notesMasters/notesMaster1.xml" Type="http://schemas.openxmlformats.org/officeDocument/2006/relationships/notesMaster"/><Relationship Id="rId24" Target="theme/theme2.xml" Type="http://schemas.openxmlformats.org/officeDocument/2006/relationships/theme"/><Relationship Id="rId25" Target="notesSlides/notesSlide1.xml" Type="http://schemas.openxmlformats.org/officeDocument/2006/relationships/notesSlide"/><Relationship Id="rId26" Target="fonts/font26.fntdata" Type="http://schemas.openxmlformats.org/officeDocument/2006/relationships/font"/><Relationship Id="rId27" Target="notesSlides/notesSlide2.xml" Type="http://schemas.openxmlformats.org/officeDocument/2006/relationships/notesSlide"/><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notesSlides/notesSlide7.xml" Type="http://schemas.openxmlformats.org/officeDocument/2006/relationships/notesSlide"/><Relationship Id="rId33" Target="notesSlides/notesSlide8.xml" Type="http://schemas.openxmlformats.org/officeDocument/2006/relationships/notesSlide"/><Relationship Id="rId34" Target="notesSlides/notesSlide9.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Population of JAX maybe </a:t>
            </a:r>
          </a:p>
          <a:p>
            <a:r>
              <a:rPr lang="en-US"/>
              <a:t>- How large-scale scale a city </a:t>
            </a:r>
          </a:p>
          <a:p>
            <a:r>
              <a:rPr lang="en-US"/>
              <a:t>- Maybe background before what we are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What is the food system def from UFIFAS</a:t>
            </a:r>
          </a:p>
          <a:p>
            <a:r>
              <a:rPr lang="en-US"/>
              <a:t>- Integral for the community to thrive/whom it impacts</a:t>
            </a:r>
          </a:p>
          <a:p>
            <a:r>
              <a:rPr lang="en-US"/>
              <a:t>- Nod to pillars but expand on it in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What is the food plan?</a:t>
            </a:r>
          </a:p>
          <a:p>
            <a:r>
              <a:rPr lang="en-US"/>
              <a:t>- Components of the plan?</a:t>
            </a:r>
          </a:p>
          <a:p>
            <a:r>
              <a:rPr lang="en-US"/>
              <a:t>- Why are we doing the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What is the food plan?</a:t>
            </a:r>
          </a:p>
          <a:p>
            <a:r>
              <a:rPr lang="en-US"/>
              <a:t>- Components of the plan?</a:t>
            </a:r>
          </a:p>
          <a:p>
            <a:r>
              <a:rPr lang="en-US"/>
              <a:t>- Why are we doing the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Knowledge &amp; Strategy  - Jenny Powerpoint on throughlines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 notes, add how to talk about each pillar, what is considered in each?</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Two text boxes</a:t>
            </a:r>
          </a:p>
          <a:p>
            <a:r>
              <a:rPr lang="en-US"/>
              <a:t>* One blurb describing the pillar</a:t>
            </a:r>
          </a:p>
          <a:p>
            <a:r>
              <a:rPr lang="en-US"/>
              <a:t>* 3-5 statistics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Working group meetings</a:t>
            </a:r>
          </a:p>
          <a:p>
            <a:r>
              <a:rPr lang="en-US"/>
              <a:t>CPAC Meetings</a:t>
            </a:r>
          </a:p>
          <a:p>
            <a:r>
              <a:rPr lang="en-US"/>
              <a:t>Community Public Meetings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What is the food system def from UFIFAS</a:t>
            </a:r>
          </a:p>
          <a:p>
            <a:r>
              <a:rPr lang="en-US"/>
              <a:t>- Integral for the community to thrive/whom it impacts</a:t>
            </a:r>
          </a:p>
          <a:p>
            <a:r>
              <a:rPr lang="en-US"/>
              <a:t>- Nod to pillars but expand on it in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2" Target="../notesSlides/notesSlide7.xml" Type="http://schemas.openxmlformats.org/officeDocument/2006/relationships/notesSlide"/><Relationship Id="rId3" Target="../media/image49.jpeg" Type="http://schemas.openxmlformats.org/officeDocument/2006/relationships/image"/><Relationship Id="rId4" Target="../media/image50.jpe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jpe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61.png" Type="http://schemas.openxmlformats.org/officeDocument/2006/relationships/image"/><Relationship Id="rId7" Target="../media/image6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media/image64.jpe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7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76.jpeg" Type="http://schemas.openxmlformats.org/officeDocument/2006/relationships/image"/><Relationship Id="rId4" Target="../media/image7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jpeg" Type="http://schemas.openxmlformats.org/officeDocument/2006/relationships/image"/><Relationship Id="rId4" Target="../media/image5.jpe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notesSlides/notesSlide3.xml" Type="http://schemas.openxmlformats.org/officeDocument/2006/relationships/notesSlide"/><Relationship Id="rId3" Target="../media/image4.jpeg" Type="http://schemas.openxmlformats.org/officeDocument/2006/relationships/image"/><Relationship Id="rId4" Target="../media/image5.jpe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jpeg" Type="http://schemas.openxmlformats.org/officeDocument/2006/relationships/image"/><Relationship Id="rId11" Target="../media/image18.jpeg" Type="http://schemas.openxmlformats.org/officeDocument/2006/relationships/image"/><Relationship Id="rId2" Target="../notesSlides/notesSlide4.xml" Type="http://schemas.openxmlformats.org/officeDocument/2006/relationships/notesSlide"/><Relationship Id="rId3" Target="../media/image4.jpeg" Type="http://schemas.openxmlformats.org/officeDocument/2006/relationships/image"/><Relationship Id="rId4" Target="../media/image5.jpe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 Id="rId7" Target="../media/image14.jpeg" Type="http://schemas.openxmlformats.org/officeDocument/2006/relationships/image"/><Relationship Id="rId8" Target="../media/image15.jpeg" Type="http://schemas.openxmlformats.org/officeDocument/2006/relationships/image"/><Relationship Id="rId9" Target="../media/image1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svg" Type="http://schemas.openxmlformats.org/officeDocument/2006/relationships/image"/><Relationship Id="rId13" Target="../media/image39.svg" Type="http://schemas.openxmlformats.org/officeDocument/2006/relationships/image"/><Relationship Id="rId14" Target="../media/image40.png" Type="http://schemas.openxmlformats.org/officeDocument/2006/relationships/image"/><Relationship Id="rId15" Target="../media/image41.svg" Type="http://schemas.openxmlformats.org/officeDocument/2006/relationships/image"/><Relationship Id="rId16" Target="../media/image42.svg" Type="http://schemas.openxmlformats.org/officeDocument/2006/relationships/image"/><Relationship Id="rId17" Target="../media/image43.png" Type="http://schemas.openxmlformats.org/officeDocument/2006/relationships/image"/><Relationship Id="rId18" Target="../media/image44.svg" Type="http://schemas.openxmlformats.org/officeDocument/2006/relationships/image"/><Relationship Id="rId19" Target="../media/image45.png" Type="http://schemas.openxmlformats.org/officeDocument/2006/relationships/image"/><Relationship Id="rId2" Target="../notesSlides/notesSlide5.xml" Type="http://schemas.openxmlformats.org/officeDocument/2006/relationships/notesSlide"/><Relationship Id="rId20" Target="../media/image46.svg" Type="http://schemas.openxmlformats.org/officeDocument/2006/relationships/image"/><Relationship Id="rId21" Target="../media/image47.png" Type="http://schemas.openxmlformats.org/officeDocument/2006/relationships/image"/><Relationship Id="rId22" Target="../media/image48.svg" Type="http://schemas.openxmlformats.org/officeDocument/2006/relationships/image"/><Relationship Id="rId3" Target="../media/image29.jpe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TextBox 3" id="3"/>
          <p:cNvSpPr txBox="true"/>
          <p:nvPr/>
        </p:nvSpPr>
        <p:spPr>
          <a:xfrm rot="0">
            <a:off x="2922070" y="2676478"/>
            <a:ext cx="12443860" cy="3755408"/>
          </a:xfrm>
          <a:prstGeom prst="rect">
            <a:avLst/>
          </a:prstGeom>
        </p:spPr>
        <p:txBody>
          <a:bodyPr anchor="t" rtlCol="false" tIns="0" lIns="0" bIns="0" rIns="0">
            <a:spAutoFit/>
          </a:bodyPr>
          <a:lstStyle/>
          <a:p>
            <a:pPr algn="ctr">
              <a:lnSpc>
                <a:spcPts val="14363"/>
              </a:lnSpc>
            </a:pPr>
            <a:r>
              <a:rPr lang="en-US" sz="13057" spc="3120">
                <a:solidFill>
                  <a:srgbClr val="FCFDFA"/>
                </a:solidFill>
                <a:latin typeface="Coco Gothic"/>
                <a:ea typeface="Coco Gothic"/>
                <a:cs typeface="Coco Gothic"/>
                <a:sym typeface="Coco Gothic"/>
              </a:rPr>
              <a:t>STATE OF THE FOOD </a:t>
            </a:r>
          </a:p>
        </p:txBody>
      </p:sp>
      <p:sp>
        <p:nvSpPr>
          <p:cNvPr name="TextBox 4" id="4"/>
          <p:cNvSpPr txBox="true"/>
          <p:nvPr/>
        </p:nvSpPr>
        <p:spPr>
          <a:xfrm rot="0">
            <a:off x="2632041" y="6594792"/>
            <a:ext cx="13023918" cy="1566037"/>
          </a:xfrm>
          <a:prstGeom prst="rect">
            <a:avLst/>
          </a:prstGeom>
        </p:spPr>
        <p:txBody>
          <a:bodyPr anchor="t" rtlCol="false" tIns="0" lIns="0" bIns="0" rIns="0">
            <a:spAutoFit/>
          </a:bodyPr>
          <a:lstStyle/>
          <a:p>
            <a:pPr algn="ctr">
              <a:lnSpc>
                <a:spcPts val="6164"/>
              </a:lnSpc>
            </a:pPr>
            <a:r>
              <a:rPr lang="en-US" sz="4600" spc="736">
                <a:solidFill>
                  <a:srgbClr val="E0EB99"/>
                </a:solidFill>
                <a:latin typeface="Coco Gothic"/>
                <a:ea typeface="Coco Gothic"/>
                <a:cs typeface="Coco Gothic"/>
                <a:sym typeface="Coco Gothic"/>
              </a:rPr>
              <a:t>An analysis of Jacksonville’s </a:t>
            </a:r>
          </a:p>
          <a:p>
            <a:pPr algn="ctr">
              <a:lnSpc>
                <a:spcPts val="6164"/>
              </a:lnSpc>
            </a:pPr>
            <a:r>
              <a:rPr lang="en-US" sz="4600" spc="736">
                <a:solidFill>
                  <a:srgbClr val="E0EB99"/>
                </a:solidFill>
                <a:latin typeface="Coco Gothic"/>
                <a:ea typeface="Coco Gothic"/>
                <a:cs typeface="Coco Gothic"/>
                <a:sym typeface="Coco Gothic"/>
              </a:rPr>
              <a:t>Food System</a:t>
            </a:r>
          </a:p>
        </p:txBody>
      </p:sp>
      <p:sp>
        <p:nvSpPr>
          <p:cNvPr name="TextBox 5" id="5"/>
          <p:cNvSpPr txBox="true"/>
          <p:nvPr/>
        </p:nvSpPr>
        <p:spPr>
          <a:xfrm rot="0">
            <a:off x="2632041" y="1215145"/>
            <a:ext cx="13023918" cy="784987"/>
          </a:xfrm>
          <a:prstGeom prst="rect">
            <a:avLst/>
          </a:prstGeom>
        </p:spPr>
        <p:txBody>
          <a:bodyPr anchor="t" rtlCol="false" tIns="0" lIns="0" bIns="0" rIns="0">
            <a:spAutoFit/>
          </a:bodyPr>
          <a:lstStyle/>
          <a:p>
            <a:pPr algn="ctr">
              <a:lnSpc>
                <a:spcPts val="6164"/>
              </a:lnSpc>
            </a:pPr>
            <a:r>
              <a:rPr lang="en-US" sz="4600" spc="736">
                <a:solidFill>
                  <a:srgbClr val="BDC895"/>
                </a:solidFill>
                <a:latin typeface="Coco Gothic"/>
                <a:ea typeface="Coco Gothic"/>
                <a:cs typeface="Coco Gothic"/>
                <a:sym typeface="Coco Gothic"/>
              </a:rPr>
              <a:t>City of Jacksonville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grpSp>
        <p:nvGrpSpPr>
          <p:cNvPr name="Group 2" id="2"/>
          <p:cNvGrpSpPr/>
          <p:nvPr/>
        </p:nvGrpSpPr>
        <p:grpSpPr>
          <a:xfrm rot="0">
            <a:off x="12079792" y="1028700"/>
            <a:ext cx="5179508" cy="5179508"/>
            <a:chOff x="0" y="0"/>
            <a:chExt cx="6906011" cy="6906011"/>
          </a:xfrm>
        </p:grpSpPr>
        <p:pic>
          <p:nvPicPr>
            <p:cNvPr name="Picture 3" id="3"/>
            <p:cNvPicPr>
              <a:picLocks noChangeAspect="true"/>
            </p:cNvPicPr>
            <p:nvPr/>
          </p:nvPicPr>
          <p:blipFill>
            <a:blip r:embed="rId3"/>
            <a:srcRect l="16727" t="0" r="16727" b="0"/>
            <a:stretch>
              <a:fillRect/>
            </a:stretch>
          </p:blipFill>
          <p:spPr>
            <a:xfrm flipH="false" flipV="false">
              <a:off x="0" y="0"/>
              <a:ext cx="6906011" cy="6906011"/>
            </a:xfrm>
            <a:prstGeom prst="rect">
              <a:avLst/>
            </a:prstGeom>
          </p:spPr>
        </p:pic>
      </p:grpSp>
      <p:grpSp>
        <p:nvGrpSpPr>
          <p:cNvPr name="Group 4" id="4"/>
          <p:cNvGrpSpPr/>
          <p:nvPr/>
        </p:nvGrpSpPr>
        <p:grpSpPr>
          <a:xfrm rot="0">
            <a:off x="0" y="6208208"/>
            <a:ext cx="11040684" cy="4078792"/>
            <a:chOff x="0" y="0"/>
            <a:chExt cx="14720912" cy="5438389"/>
          </a:xfrm>
        </p:grpSpPr>
        <p:pic>
          <p:nvPicPr>
            <p:cNvPr name="Picture 5" id="5"/>
            <p:cNvPicPr>
              <a:picLocks noChangeAspect="true"/>
            </p:cNvPicPr>
            <p:nvPr/>
          </p:nvPicPr>
          <p:blipFill>
            <a:blip r:embed="rId4"/>
            <a:srcRect l="0" t="22242" r="0" b="22242"/>
            <a:stretch>
              <a:fillRect/>
            </a:stretch>
          </p:blipFill>
          <p:spPr>
            <a:xfrm flipH="false" flipV="false">
              <a:off x="0" y="0"/>
              <a:ext cx="14720912" cy="5438389"/>
            </a:xfrm>
            <a:prstGeom prst="rect">
              <a:avLst/>
            </a:prstGeom>
          </p:spPr>
        </p:pic>
      </p:grpSp>
      <p:sp>
        <p:nvSpPr>
          <p:cNvPr name="AutoShape 6" id="6"/>
          <p:cNvSpPr/>
          <p:nvPr/>
        </p:nvSpPr>
        <p:spPr>
          <a:xfrm rot="-79269">
            <a:off x="1856924" y="1107010"/>
            <a:ext cx="1836061" cy="0"/>
          </a:xfrm>
          <a:prstGeom prst="line">
            <a:avLst/>
          </a:prstGeom>
          <a:ln cap="rnd" w="47625">
            <a:solidFill>
              <a:srgbClr val="6F8764"/>
            </a:solidFill>
            <a:prstDash val="solid"/>
            <a:headEnd type="none" len="sm" w="sm"/>
            <a:tailEnd type="none" len="sm" w="sm"/>
          </a:ln>
        </p:spPr>
      </p:sp>
      <p:sp>
        <p:nvSpPr>
          <p:cNvPr name="Freeform 7" id="7"/>
          <p:cNvSpPr/>
          <p:nvPr/>
        </p:nvSpPr>
        <p:spPr>
          <a:xfrm flipH="false" flipV="false" rot="0">
            <a:off x="15978616" y="6687091"/>
            <a:ext cx="674108" cy="803706"/>
          </a:xfrm>
          <a:custGeom>
            <a:avLst/>
            <a:gdLst/>
            <a:ahLst/>
            <a:cxnLst/>
            <a:rect r="r" b="b" t="t" l="l"/>
            <a:pathLst>
              <a:path h="803706" w="674108">
                <a:moveTo>
                  <a:pt x="0" y="0"/>
                </a:moveTo>
                <a:lnTo>
                  <a:pt x="674108" y="0"/>
                </a:lnTo>
                <a:lnTo>
                  <a:pt x="674108" y="803706"/>
                </a:lnTo>
                <a:lnTo>
                  <a:pt x="0" y="8037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2079792" y="7867465"/>
            <a:ext cx="887916" cy="760278"/>
          </a:xfrm>
          <a:custGeom>
            <a:avLst/>
            <a:gdLst/>
            <a:ahLst/>
            <a:cxnLst/>
            <a:rect r="r" b="b" t="t" l="l"/>
            <a:pathLst>
              <a:path h="760278" w="887916">
                <a:moveTo>
                  <a:pt x="0" y="0"/>
                </a:moveTo>
                <a:lnTo>
                  <a:pt x="887916" y="0"/>
                </a:lnTo>
                <a:lnTo>
                  <a:pt x="887916" y="760278"/>
                </a:lnTo>
                <a:lnTo>
                  <a:pt x="0" y="760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724064" y="8902924"/>
            <a:ext cx="1183214" cy="772316"/>
          </a:xfrm>
          <a:custGeom>
            <a:avLst/>
            <a:gdLst/>
            <a:ahLst/>
            <a:cxnLst/>
            <a:rect r="r" b="b" t="t" l="l"/>
            <a:pathLst>
              <a:path h="772316" w="1183214">
                <a:moveTo>
                  <a:pt x="0" y="0"/>
                </a:moveTo>
                <a:lnTo>
                  <a:pt x="1183213" y="0"/>
                </a:lnTo>
                <a:lnTo>
                  <a:pt x="1183213" y="772316"/>
                </a:lnTo>
                <a:lnTo>
                  <a:pt x="0" y="7723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7474606" y="2951373"/>
            <a:ext cx="3941149" cy="1829436"/>
          </a:xfrm>
          <a:prstGeom prst="rect">
            <a:avLst/>
          </a:prstGeom>
        </p:spPr>
        <p:txBody>
          <a:bodyPr anchor="t" rtlCol="false" tIns="0" lIns="0" bIns="0" rIns="0">
            <a:spAutoFit/>
          </a:bodyPr>
          <a:lstStyle/>
          <a:p>
            <a:pPr algn="l">
              <a:lnSpc>
                <a:spcPts val="3639"/>
              </a:lnSpc>
              <a:spcBef>
                <a:spcPct val="0"/>
              </a:spcBef>
            </a:pPr>
            <a:r>
              <a:rPr lang="en-US" sz="2599">
                <a:solidFill>
                  <a:srgbClr val="444949"/>
                </a:solidFill>
                <a:latin typeface="Coco Gothic"/>
                <a:ea typeface="Coco Gothic"/>
                <a:cs typeface="Coco Gothic"/>
                <a:sym typeface="Coco Gothic"/>
              </a:rPr>
              <a:t>Urban farming, regional agriculture, fishing &amp; the resilience of those supply chains.</a:t>
            </a:r>
          </a:p>
        </p:txBody>
      </p:sp>
      <p:sp>
        <p:nvSpPr>
          <p:cNvPr name="TextBox 11" id="11"/>
          <p:cNvSpPr txBox="true"/>
          <p:nvPr/>
        </p:nvSpPr>
        <p:spPr>
          <a:xfrm rot="0">
            <a:off x="12079792" y="6796841"/>
            <a:ext cx="4572933" cy="833811"/>
          </a:xfrm>
          <a:prstGeom prst="rect">
            <a:avLst/>
          </a:prstGeom>
        </p:spPr>
        <p:txBody>
          <a:bodyPr anchor="t" rtlCol="false" tIns="0" lIns="0" bIns="0" rIns="0">
            <a:spAutoFit/>
          </a:bodyPr>
          <a:lstStyle/>
          <a:p>
            <a:pPr algn="l">
              <a:lnSpc>
                <a:spcPts val="3284"/>
              </a:lnSpc>
              <a:spcBef>
                <a:spcPct val="0"/>
              </a:spcBef>
            </a:pPr>
            <a:r>
              <a:rPr lang="en-US" sz="2345">
                <a:solidFill>
                  <a:srgbClr val="444949"/>
                </a:solidFill>
                <a:latin typeface="Coco Gothic"/>
                <a:ea typeface="Coco Gothic"/>
                <a:cs typeface="Coco Gothic"/>
                <a:sym typeface="Coco Gothic"/>
              </a:rPr>
              <a:t>20,000+ acres of land dedicated to agriculture</a:t>
            </a:r>
          </a:p>
        </p:txBody>
      </p:sp>
      <p:sp>
        <p:nvSpPr>
          <p:cNvPr name="TextBox 12" id="12"/>
          <p:cNvSpPr txBox="true"/>
          <p:nvPr/>
        </p:nvSpPr>
        <p:spPr>
          <a:xfrm rot="0">
            <a:off x="1857169" y="1436898"/>
            <a:ext cx="5163325" cy="1581150"/>
          </a:xfrm>
          <a:prstGeom prst="rect">
            <a:avLst/>
          </a:prstGeom>
        </p:spPr>
        <p:txBody>
          <a:bodyPr anchor="t" rtlCol="false" tIns="0" lIns="0" bIns="0" rIns="0">
            <a:spAutoFit/>
          </a:bodyPr>
          <a:lstStyle/>
          <a:p>
            <a:pPr algn="l">
              <a:lnSpc>
                <a:spcPts val="6120"/>
              </a:lnSpc>
            </a:pPr>
            <a:r>
              <a:rPr lang="en-US" sz="5100" spc="510">
                <a:solidFill>
                  <a:srgbClr val="6F8764"/>
                </a:solidFill>
                <a:latin typeface="Coco Gothic"/>
                <a:ea typeface="Coco Gothic"/>
                <a:cs typeface="Coco Gothic"/>
                <a:sym typeface="Coco Gothic"/>
              </a:rPr>
              <a:t>FOOD PRODUCTION</a:t>
            </a:r>
          </a:p>
        </p:txBody>
      </p:sp>
      <p:sp>
        <p:nvSpPr>
          <p:cNvPr name="TextBox 13" id="13"/>
          <p:cNvSpPr txBox="true"/>
          <p:nvPr/>
        </p:nvSpPr>
        <p:spPr>
          <a:xfrm rot="0">
            <a:off x="13136475" y="7992334"/>
            <a:ext cx="3898825" cy="434341"/>
          </a:xfrm>
          <a:prstGeom prst="rect">
            <a:avLst/>
          </a:prstGeom>
        </p:spPr>
        <p:txBody>
          <a:bodyPr anchor="t" rtlCol="false" tIns="0" lIns="0" bIns="0" rIns="0">
            <a:spAutoFit/>
          </a:bodyPr>
          <a:lstStyle/>
          <a:p>
            <a:pPr algn="l">
              <a:lnSpc>
                <a:spcPts val="3359"/>
              </a:lnSpc>
              <a:spcBef>
                <a:spcPct val="0"/>
              </a:spcBef>
            </a:pPr>
            <a:r>
              <a:rPr lang="en-US" sz="2399">
                <a:solidFill>
                  <a:srgbClr val="444949"/>
                </a:solidFill>
                <a:latin typeface="Coco Gothic"/>
                <a:ea typeface="Coco Gothic"/>
                <a:cs typeface="Coco Gothic"/>
                <a:sym typeface="Coco Gothic"/>
              </a:rPr>
              <a:t>314 Farms</a:t>
            </a:r>
          </a:p>
        </p:txBody>
      </p:sp>
      <p:sp>
        <p:nvSpPr>
          <p:cNvPr name="TextBox 14" id="14"/>
          <p:cNvSpPr txBox="true"/>
          <p:nvPr/>
        </p:nvSpPr>
        <p:spPr>
          <a:xfrm rot="0">
            <a:off x="12079792" y="8836249"/>
            <a:ext cx="3525878" cy="833811"/>
          </a:xfrm>
          <a:prstGeom prst="rect">
            <a:avLst/>
          </a:prstGeom>
        </p:spPr>
        <p:txBody>
          <a:bodyPr anchor="t" rtlCol="false" tIns="0" lIns="0" bIns="0" rIns="0">
            <a:spAutoFit/>
          </a:bodyPr>
          <a:lstStyle/>
          <a:p>
            <a:pPr algn="l">
              <a:lnSpc>
                <a:spcPts val="3284"/>
              </a:lnSpc>
              <a:spcBef>
                <a:spcPct val="0"/>
              </a:spcBef>
            </a:pPr>
            <a:r>
              <a:rPr lang="en-US" sz="2345">
                <a:solidFill>
                  <a:srgbClr val="444949"/>
                </a:solidFill>
                <a:latin typeface="Coco Gothic"/>
                <a:ea typeface="Coco Gothic"/>
                <a:cs typeface="Coco Gothic"/>
                <a:sym typeface="Coco Gothic"/>
              </a:rPr>
              <a:t>$6.8 million value of local farmers products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grpSp>
        <p:nvGrpSpPr>
          <p:cNvPr name="Group 2" id="2"/>
          <p:cNvGrpSpPr/>
          <p:nvPr/>
        </p:nvGrpSpPr>
        <p:grpSpPr>
          <a:xfrm rot="0">
            <a:off x="2561190" y="791047"/>
            <a:ext cx="5179508" cy="5179508"/>
            <a:chOff x="0" y="0"/>
            <a:chExt cx="6906011" cy="6906011"/>
          </a:xfrm>
        </p:grpSpPr>
        <p:pic>
          <p:nvPicPr>
            <p:cNvPr name="Picture 3" id="3"/>
            <p:cNvPicPr>
              <a:picLocks noChangeAspect="true"/>
            </p:cNvPicPr>
            <p:nvPr/>
          </p:nvPicPr>
          <p:blipFill>
            <a:blip r:embed="rId2"/>
            <a:srcRect l="16727" t="0" r="16727" b="0"/>
            <a:stretch>
              <a:fillRect/>
            </a:stretch>
          </p:blipFill>
          <p:spPr>
            <a:xfrm flipH="false" flipV="false">
              <a:off x="0" y="0"/>
              <a:ext cx="6906011" cy="6906011"/>
            </a:xfrm>
            <a:prstGeom prst="rect">
              <a:avLst/>
            </a:prstGeom>
          </p:spPr>
        </p:pic>
      </p:grpSp>
      <p:grpSp>
        <p:nvGrpSpPr>
          <p:cNvPr name="Group 4" id="4"/>
          <p:cNvGrpSpPr/>
          <p:nvPr/>
        </p:nvGrpSpPr>
        <p:grpSpPr>
          <a:xfrm rot="0">
            <a:off x="8508862" y="6208208"/>
            <a:ext cx="11040684" cy="4078792"/>
            <a:chOff x="0" y="0"/>
            <a:chExt cx="14720912" cy="5438389"/>
          </a:xfrm>
        </p:grpSpPr>
        <p:pic>
          <p:nvPicPr>
            <p:cNvPr name="Picture 5" id="5"/>
            <p:cNvPicPr>
              <a:picLocks noChangeAspect="true"/>
            </p:cNvPicPr>
            <p:nvPr/>
          </p:nvPicPr>
          <p:blipFill>
            <a:blip r:embed="rId3"/>
            <a:srcRect l="0" t="25076" r="0" b="19408"/>
            <a:stretch>
              <a:fillRect/>
            </a:stretch>
          </p:blipFill>
          <p:spPr>
            <a:xfrm flipH="false" flipV="false">
              <a:off x="0" y="0"/>
              <a:ext cx="14720912" cy="5438389"/>
            </a:xfrm>
            <a:prstGeom prst="rect">
              <a:avLst/>
            </a:prstGeom>
          </p:spPr>
        </p:pic>
      </p:grpSp>
      <p:grpSp>
        <p:nvGrpSpPr>
          <p:cNvPr name="Group 6" id="6"/>
          <p:cNvGrpSpPr/>
          <p:nvPr/>
        </p:nvGrpSpPr>
        <p:grpSpPr>
          <a:xfrm rot="0">
            <a:off x="9416922" y="4685026"/>
            <a:ext cx="1906832" cy="597723"/>
            <a:chOff x="0" y="0"/>
            <a:chExt cx="2592961" cy="812800"/>
          </a:xfrm>
        </p:grpSpPr>
        <p:sp>
          <p:nvSpPr>
            <p:cNvPr name="Freeform 7" id="7"/>
            <p:cNvSpPr/>
            <p:nvPr/>
          </p:nvSpPr>
          <p:spPr>
            <a:xfrm flipH="false" flipV="false" rot="0">
              <a:off x="0" y="0"/>
              <a:ext cx="2592961" cy="812800"/>
            </a:xfrm>
            <a:custGeom>
              <a:avLst/>
              <a:gdLst/>
              <a:ahLst/>
              <a:cxnLst/>
              <a:rect r="r" b="b" t="t" l="l"/>
              <a:pathLst>
                <a:path h="812800" w="2592961">
                  <a:moveTo>
                    <a:pt x="0" y="0"/>
                  </a:moveTo>
                  <a:lnTo>
                    <a:pt x="2592961" y="0"/>
                  </a:lnTo>
                  <a:lnTo>
                    <a:pt x="2592961" y="812800"/>
                  </a:lnTo>
                  <a:lnTo>
                    <a:pt x="0" y="812800"/>
                  </a:lnTo>
                  <a:close/>
                </a:path>
              </a:pathLst>
            </a:custGeom>
            <a:solidFill>
              <a:srgbClr val="BDC895"/>
            </a:solidFill>
          </p:spPr>
        </p:sp>
        <p:sp>
          <p:nvSpPr>
            <p:cNvPr name="TextBox 8" id="8"/>
            <p:cNvSpPr txBox="true"/>
            <p:nvPr/>
          </p:nvSpPr>
          <p:spPr>
            <a:xfrm>
              <a:off x="0" y="-47625"/>
              <a:ext cx="2592961" cy="860425"/>
            </a:xfrm>
            <a:prstGeom prst="rect">
              <a:avLst/>
            </a:prstGeom>
          </p:spPr>
          <p:txBody>
            <a:bodyPr anchor="ctr" rtlCol="false" tIns="50800" lIns="50800" bIns="50800" rIns="50800"/>
            <a:lstStyle/>
            <a:p>
              <a:pPr algn="ctr">
                <a:lnSpc>
                  <a:spcPts val="2239"/>
                </a:lnSpc>
              </a:pPr>
            </a:p>
          </p:txBody>
        </p:sp>
      </p:grpSp>
      <p:sp>
        <p:nvSpPr>
          <p:cNvPr name="AutoShape 9" id="9"/>
          <p:cNvSpPr/>
          <p:nvPr/>
        </p:nvSpPr>
        <p:spPr>
          <a:xfrm>
            <a:off x="15321326" y="1029241"/>
            <a:ext cx="1937974" cy="0"/>
          </a:xfrm>
          <a:prstGeom prst="line">
            <a:avLst/>
          </a:prstGeom>
          <a:ln cap="rnd" w="47625">
            <a:solidFill>
              <a:srgbClr val="6F8764"/>
            </a:solidFill>
            <a:prstDash val="solid"/>
            <a:headEnd type="none" len="sm" w="sm"/>
            <a:tailEnd type="none" len="sm" w="sm"/>
          </a:ln>
        </p:spPr>
      </p:sp>
      <p:sp>
        <p:nvSpPr>
          <p:cNvPr name="Freeform 10" id="10"/>
          <p:cNvSpPr/>
          <p:nvPr/>
        </p:nvSpPr>
        <p:spPr>
          <a:xfrm flipH="false" flipV="false" rot="0">
            <a:off x="2149856" y="6680479"/>
            <a:ext cx="822668" cy="983625"/>
          </a:xfrm>
          <a:custGeom>
            <a:avLst/>
            <a:gdLst/>
            <a:ahLst/>
            <a:cxnLst/>
            <a:rect r="r" b="b" t="t" l="l"/>
            <a:pathLst>
              <a:path h="983625" w="822668">
                <a:moveTo>
                  <a:pt x="0" y="0"/>
                </a:moveTo>
                <a:lnTo>
                  <a:pt x="822668" y="0"/>
                </a:lnTo>
                <a:lnTo>
                  <a:pt x="822668" y="983625"/>
                </a:lnTo>
                <a:lnTo>
                  <a:pt x="0" y="98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6515272" y="8341925"/>
            <a:ext cx="1225426" cy="1177941"/>
          </a:xfrm>
          <a:custGeom>
            <a:avLst/>
            <a:gdLst/>
            <a:ahLst/>
            <a:cxnLst/>
            <a:rect r="r" b="b" t="t" l="l"/>
            <a:pathLst>
              <a:path h="1177941" w="1225426">
                <a:moveTo>
                  <a:pt x="0" y="0"/>
                </a:moveTo>
                <a:lnTo>
                  <a:pt x="1225426" y="0"/>
                </a:lnTo>
                <a:lnTo>
                  <a:pt x="1225426" y="1177941"/>
                </a:lnTo>
                <a:lnTo>
                  <a:pt x="0" y="11779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9416922" y="2965566"/>
            <a:ext cx="5510634" cy="1829436"/>
          </a:xfrm>
          <a:prstGeom prst="rect">
            <a:avLst/>
          </a:prstGeom>
        </p:spPr>
        <p:txBody>
          <a:bodyPr anchor="t" rtlCol="false" tIns="0" lIns="0" bIns="0" rIns="0">
            <a:spAutoFit/>
          </a:bodyPr>
          <a:lstStyle/>
          <a:p>
            <a:pPr algn="l">
              <a:lnSpc>
                <a:spcPts val="3639"/>
              </a:lnSpc>
              <a:spcBef>
                <a:spcPct val="0"/>
              </a:spcBef>
            </a:pPr>
            <a:r>
              <a:rPr lang="en-US" sz="2599">
                <a:solidFill>
                  <a:srgbClr val="444949"/>
                </a:solidFill>
                <a:latin typeface="Coco Gothic"/>
                <a:ea typeface="Coco Gothic"/>
                <a:cs typeface="Coco Gothic"/>
                <a:sym typeface="Coco Gothic"/>
              </a:rPr>
              <a:t>Local food hubs, warehousing, cold storage, and logistics that move food efficiently throughout Jacksonville.</a:t>
            </a:r>
          </a:p>
        </p:txBody>
      </p:sp>
      <p:sp>
        <p:nvSpPr>
          <p:cNvPr name="TextBox 13" id="13"/>
          <p:cNvSpPr txBox="true"/>
          <p:nvPr/>
        </p:nvSpPr>
        <p:spPr>
          <a:xfrm rot="0">
            <a:off x="3201532" y="6837969"/>
            <a:ext cx="4539166" cy="826135"/>
          </a:xfrm>
          <a:prstGeom prst="rect">
            <a:avLst/>
          </a:prstGeom>
        </p:spPr>
        <p:txBody>
          <a:bodyPr anchor="t" rtlCol="false" tIns="0" lIns="0" bIns="0" rIns="0">
            <a:spAutoFit/>
          </a:bodyPr>
          <a:lstStyle/>
          <a:p>
            <a:pPr algn="l">
              <a:lnSpc>
                <a:spcPts val="3289"/>
              </a:lnSpc>
              <a:spcBef>
                <a:spcPct val="0"/>
              </a:spcBef>
            </a:pPr>
            <a:r>
              <a:rPr lang="en-US" sz="2349">
                <a:solidFill>
                  <a:srgbClr val="444949"/>
                </a:solidFill>
                <a:latin typeface="Coco Gothic"/>
                <a:ea typeface="Coco Gothic"/>
                <a:cs typeface="Coco Gothic"/>
                <a:sym typeface="Coco Gothic"/>
              </a:rPr>
              <a:t>171,500 residents are employed through our distribution sector </a:t>
            </a:r>
          </a:p>
        </p:txBody>
      </p:sp>
      <p:sp>
        <p:nvSpPr>
          <p:cNvPr name="TextBox 14" id="14"/>
          <p:cNvSpPr txBox="true"/>
          <p:nvPr/>
        </p:nvSpPr>
        <p:spPr>
          <a:xfrm rot="0">
            <a:off x="9416922" y="1769933"/>
            <a:ext cx="5808384" cy="809625"/>
          </a:xfrm>
          <a:prstGeom prst="rect">
            <a:avLst/>
          </a:prstGeom>
        </p:spPr>
        <p:txBody>
          <a:bodyPr anchor="t" rtlCol="false" tIns="0" lIns="0" bIns="0" rIns="0">
            <a:spAutoFit/>
          </a:bodyPr>
          <a:lstStyle/>
          <a:p>
            <a:pPr algn="l">
              <a:lnSpc>
                <a:spcPts val="6120"/>
              </a:lnSpc>
            </a:pPr>
            <a:r>
              <a:rPr lang="en-US" sz="5100" spc="510">
                <a:solidFill>
                  <a:srgbClr val="6F8764"/>
                </a:solidFill>
                <a:latin typeface="Coco Gothic"/>
                <a:ea typeface="Coco Gothic"/>
                <a:cs typeface="Coco Gothic"/>
                <a:sym typeface="Coco Gothic"/>
              </a:rPr>
              <a:t>DISTRIBUTION</a:t>
            </a:r>
          </a:p>
        </p:txBody>
      </p:sp>
      <p:sp>
        <p:nvSpPr>
          <p:cNvPr name="TextBox 15" id="15"/>
          <p:cNvSpPr txBox="true"/>
          <p:nvPr/>
        </p:nvSpPr>
        <p:spPr>
          <a:xfrm rot="0">
            <a:off x="2149856" y="8693731"/>
            <a:ext cx="4539166" cy="826135"/>
          </a:xfrm>
          <a:prstGeom prst="rect">
            <a:avLst/>
          </a:prstGeom>
        </p:spPr>
        <p:txBody>
          <a:bodyPr anchor="t" rtlCol="false" tIns="0" lIns="0" bIns="0" rIns="0">
            <a:spAutoFit/>
          </a:bodyPr>
          <a:lstStyle/>
          <a:p>
            <a:pPr algn="l">
              <a:lnSpc>
                <a:spcPts val="3289"/>
              </a:lnSpc>
              <a:spcBef>
                <a:spcPct val="0"/>
              </a:spcBef>
            </a:pPr>
            <a:r>
              <a:rPr lang="en-US" sz="2349">
                <a:solidFill>
                  <a:srgbClr val="444949"/>
                </a:solidFill>
                <a:latin typeface="Coco Gothic"/>
                <a:ea typeface="Coco Gothic"/>
                <a:cs typeface="Coco Gothic"/>
                <a:sym typeface="Coco Gothic"/>
              </a:rPr>
              <a:t>JaxPORT imports over 300,000 MTONS of food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grpSp>
        <p:nvGrpSpPr>
          <p:cNvPr name="Group 2" id="2"/>
          <p:cNvGrpSpPr/>
          <p:nvPr/>
        </p:nvGrpSpPr>
        <p:grpSpPr>
          <a:xfrm rot="0">
            <a:off x="12079792" y="1028700"/>
            <a:ext cx="5179508" cy="5179508"/>
            <a:chOff x="0" y="0"/>
            <a:chExt cx="6906011" cy="6906011"/>
          </a:xfrm>
        </p:grpSpPr>
        <p:pic>
          <p:nvPicPr>
            <p:cNvPr name="Picture 3" id="3"/>
            <p:cNvPicPr>
              <a:picLocks noChangeAspect="true"/>
            </p:cNvPicPr>
            <p:nvPr/>
          </p:nvPicPr>
          <p:blipFill>
            <a:blip r:embed="rId2"/>
            <a:srcRect l="0" t="33266" r="0" b="0"/>
            <a:stretch>
              <a:fillRect/>
            </a:stretch>
          </p:blipFill>
          <p:spPr>
            <a:xfrm flipH="false" flipV="false">
              <a:off x="0" y="0"/>
              <a:ext cx="6906011" cy="6906011"/>
            </a:xfrm>
            <a:prstGeom prst="rect">
              <a:avLst/>
            </a:prstGeom>
          </p:spPr>
        </p:pic>
      </p:grpSp>
      <p:grpSp>
        <p:nvGrpSpPr>
          <p:cNvPr name="Group 4" id="4"/>
          <p:cNvGrpSpPr/>
          <p:nvPr/>
        </p:nvGrpSpPr>
        <p:grpSpPr>
          <a:xfrm rot="0">
            <a:off x="0" y="6208208"/>
            <a:ext cx="11040684" cy="4078792"/>
            <a:chOff x="0" y="0"/>
            <a:chExt cx="14720912" cy="5438389"/>
          </a:xfrm>
        </p:grpSpPr>
        <p:pic>
          <p:nvPicPr>
            <p:cNvPr name="Picture 5" id="5"/>
            <p:cNvPicPr>
              <a:picLocks noChangeAspect="true"/>
            </p:cNvPicPr>
            <p:nvPr/>
          </p:nvPicPr>
          <p:blipFill>
            <a:blip r:embed="rId3"/>
            <a:srcRect l="0" t="22242" r="0" b="22242"/>
            <a:stretch>
              <a:fillRect/>
            </a:stretch>
          </p:blipFill>
          <p:spPr>
            <a:xfrm flipH="false" flipV="false">
              <a:off x="0" y="0"/>
              <a:ext cx="14720912" cy="5438389"/>
            </a:xfrm>
            <a:prstGeom prst="rect">
              <a:avLst/>
            </a:prstGeom>
          </p:spPr>
        </p:pic>
      </p:grpSp>
      <p:sp>
        <p:nvSpPr>
          <p:cNvPr name="AutoShape 6" id="6"/>
          <p:cNvSpPr/>
          <p:nvPr/>
        </p:nvSpPr>
        <p:spPr>
          <a:xfrm rot="-79269">
            <a:off x="1856924" y="1107010"/>
            <a:ext cx="1836061" cy="0"/>
          </a:xfrm>
          <a:prstGeom prst="line">
            <a:avLst/>
          </a:prstGeom>
          <a:ln cap="rnd" w="47625">
            <a:solidFill>
              <a:srgbClr val="6F8764"/>
            </a:solidFill>
            <a:prstDash val="solid"/>
            <a:headEnd type="none" len="sm" w="sm"/>
            <a:tailEnd type="none" len="sm" w="sm"/>
          </a:ln>
        </p:spPr>
      </p:sp>
      <p:sp>
        <p:nvSpPr>
          <p:cNvPr name="Freeform 7" id="7"/>
          <p:cNvSpPr/>
          <p:nvPr/>
        </p:nvSpPr>
        <p:spPr>
          <a:xfrm flipH="false" flipV="false" rot="0">
            <a:off x="15091410" y="6932167"/>
            <a:ext cx="890414" cy="927515"/>
          </a:xfrm>
          <a:custGeom>
            <a:avLst/>
            <a:gdLst/>
            <a:ahLst/>
            <a:cxnLst/>
            <a:rect r="r" b="b" t="t" l="l"/>
            <a:pathLst>
              <a:path h="927515" w="890414">
                <a:moveTo>
                  <a:pt x="0" y="0"/>
                </a:moveTo>
                <a:lnTo>
                  <a:pt x="890415" y="0"/>
                </a:lnTo>
                <a:lnTo>
                  <a:pt x="890415" y="927515"/>
                </a:lnTo>
                <a:lnTo>
                  <a:pt x="0" y="9275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1831160" y="8744867"/>
            <a:ext cx="1855297" cy="833197"/>
          </a:xfrm>
          <a:custGeom>
            <a:avLst/>
            <a:gdLst/>
            <a:ahLst/>
            <a:cxnLst/>
            <a:rect r="r" b="b" t="t" l="l"/>
            <a:pathLst>
              <a:path h="833197" w="1855297">
                <a:moveTo>
                  <a:pt x="0" y="0"/>
                </a:moveTo>
                <a:lnTo>
                  <a:pt x="1855298" y="0"/>
                </a:lnTo>
                <a:lnTo>
                  <a:pt x="1855298" y="833197"/>
                </a:lnTo>
                <a:lnTo>
                  <a:pt x="0" y="8331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949615" y="2577079"/>
            <a:ext cx="5091069" cy="2286636"/>
          </a:xfrm>
          <a:prstGeom prst="rect">
            <a:avLst/>
          </a:prstGeom>
        </p:spPr>
        <p:txBody>
          <a:bodyPr anchor="t" rtlCol="false" tIns="0" lIns="0" bIns="0" rIns="0">
            <a:spAutoFit/>
          </a:bodyPr>
          <a:lstStyle/>
          <a:p>
            <a:pPr algn="l">
              <a:lnSpc>
                <a:spcPts val="3639"/>
              </a:lnSpc>
              <a:spcBef>
                <a:spcPct val="0"/>
              </a:spcBef>
            </a:pPr>
            <a:r>
              <a:rPr lang="en-US" sz="2599">
                <a:solidFill>
                  <a:srgbClr val="444949"/>
                </a:solidFill>
                <a:latin typeface="Coco Gothic"/>
                <a:ea typeface="Coco Gothic"/>
                <a:cs typeface="Coco Gothic"/>
                <a:sym typeface="Coco Gothic"/>
              </a:rPr>
              <a:t>Availability of grocery stores, farmers’ markets, restaurants &amp; emergency food providers, while also addressing affordability challenges and nutrition gaps. </a:t>
            </a:r>
          </a:p>
        </p:txBody>
      </p:sp>
      <p:sp>
        <p:nvSpPr>
          <p:cNvPr name="TextBox 10" id="10"/>
          <p:cNvSpPr txBox="true"/>
          <p:nvPr/>
        </p:nvSpPr>
        <p:spPr>
          <a:xfrm rot="0">
            <a:off x="11831160" y="6744732"/>
            <a:ext cx="2838385" cy="1235710"/>
          </a:xfrm>
          <a:prstGeom prst="rect">
            <a:avLst/>
          </a:prstGeom>
        </p:spPr>
        <p:txBody>
          <a:bodyPr anchor="t" rtlCol="false" tIns="0" lIns="0" bIns="0" rIns="0">
            <a:spAutoFit/>
          </a:bodyPr>
          <a:lstStyle/>
          <a:p>
            <a:pPr algn="l">
              <a:lnSpc>
                <a:spcPts val="3289"/>
              </a:lnSpc>
              <a:spcBef>
                <a:spcPct val="0"/>
              </a:spcBef>
            </a:pPr>
            <a:r>
              <a:rPr lang="en-US" sz="2349">
                <a:solidFill>
                  <a:srgbClr val="444949"/>
                </a:solidFill>
                <a:latin typeface="Coco Gothic"/>
                <a:ea typeface="Coco Gothic"/>
                <a:cs typeface="Coco Gothic"/>
                <a:sym typeface="Coco Gothic"/>
              </a:rPr>
              <a:t>1 out of 7 people in Duval County are food insecure </a:t>
            </a:r>
          </a:p>
        </p:txBody>
      </p:sp>
      <p:sp>
        <p:nvSpPr>
          <p:cNvPr name="TextBox 11" id="11"/>
          <p:cNvSpPr txBox="true"/>
          <p:nvPr/>
        </p:nvSpPr>
        <p:spPr>
          <a:xfrm rot="0">
            <a:off x="1857169" y="1436898"/>
            <a:ext cx="5163325" cy="1581150"/>
          </a:xfrm>
          <a:prstGeom prst="rect">
            <a:avLst/>
          </a:prstGeom>
        </p:spPr>
        <p:txBody>
          <a:bodyPr anchor="t" rtlCol="false" tIns="0" lIns="0" bIns="0" rIns="0">
            <a:spAutoFit/>
          </a:bodyPr>
          <a:lstStyle/>
          <a:p>
            <a:pPr algn="l">
              <a:lnSpc>
                <a:spcPts val="6120"/>
              </a:lnSpc>
            </a:pPr>
            <a:r>
              <a:rPr lang="en-US" sz="5100" spc="510">
                <a:solidFill>
                  <a:srgbClr val="6F8764"/>
                </a:solidFill>
                <a:latin typeface="Coco Gothic"/>
                <a:ea typeface="Coco Gothic"/>
                <a:cs typeface="Coco Gothic"/>
                <a:sym typeface="Coco Gothic"/>
              </a:rPr>
              <a:t>FOOD ACCESS</a:t>
            </a:r>
          </a:p>
        </p:txBody>
      </p:sp>
      <p:sp>
        <p:nvSpPr>
          <p:cNvPr name="TextBox 12" id="12"/>
          <p:cNvSpPr txBox="true"/>
          <p:nvPr/>
        </p:nvSpPr>
        <p:spPr>
          <a:xfrm rot="0">
            <a:off x="14420915" y="8510273"/>
            <a:ext cx="3351188" cy="1235710"/>
          </a:xfrm>
          <a:prstGeom prst="rect">
            <a:avLst/>
          </a:prstGeom>
        </p:spPr>
        <p:txBody>
          <a:bodyPr anchor="t" rtlCol="false" tIns="0" lIns="0" bIns="0" rIns="0">
            <a:spAutoFit/>
          </a:bodyPr>
          <a:lstStyle/>
          <a:p>
            <a:pPr algn="l">
              <a:lnSpc>
                <a:spcPts val="3289"/>
              </a:lnSpc>
              <a:spcBef>
                <a:spcPct val="0"/>
              </a:spcBef>
            </a:pPr>
            <a:r>
              <a:rPr lang="en-US" sz="2349">
                <a:solidFill>
                  <a:srgbClr val="444949"/>
                </a:solidFill>
                <a:latin typeface="Coco Gothic"/>
                <a:ea typeface="Coco Gothic"/>
                <a:cs typeface="Coco Gothic"/>
                <a:sym typeface="Coco Gothic"/>
              </a:rPr>
              <a:t>SNAP generates $69 million in economic activity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grpSp>
        <p:nvGrpSpPr>
          <p:cNvPr name="Group 2" id="2"/>
          <p:cNvGrpSpPr/>
          <p:nvPr/>
        </p:nvGrpSpPr>
        <p:grpSpPr>
          <a:xfrm rot="0">
            <a:off x="2561190" y="791047"/>
            <a:ext cx="5179508" cy="5179508"/>
            <a:chOff x="0" y="0"/>
            <a:chExt cx="6906011" cy="6906011"/>
          </a:xfrm>
        </p:grpSpPr>
        <p:pic>
          <p:nvPicPr>
            <p:cNvPr name="Picture 3" id="3"/>
            <p:cNvPicPr>
              <a:picLocks noChangeAspect="true"/>
            </p:cNvPicPr>
            <p:nvPr/>
          </p:nvPicPr>
          <p:blipFill>
            <a:blip r:embed="rId2"/>
            <a:srcRect l="16687" t="0" r="16687" b="0"/>
            <a:stretch>
              <a:fillRect/>
            </a:stretch>
          </p:blipFill>
          <p:spPr>
            <a:xfrm flipH="false" flipV="false">
              <a:off x="0" y="0"/>
              <a:ext cx="6906011" cy="6906011"/>
            </a:xfrm>
            <a:prstGeom prst="rect">
              <a:avLst/>
            </a:prstGeom>
          </p:spPr>
        </p:pic>
      </p:grpSp>
      <p:grpSp>
        <p:nvGrpSpPr>
          <p:cNvPr name="Group 4" id="4"/>
          <p:cNvGrpSpPr/>
          <p:nvPr/>
        </p:nvGrpSpPr>
        <p:grpSpPr>
          <a:xfrm rot="0">
            <a:off x="8508862" y="6208208"/>
            <a:ext cx="11040684" cy="4078792"/>
            <a:chOff x="0" y="0"/>
            <a:chExt cx="14720912" cy="5438389"/>
          </a:xfrm>
        </p:grpSpPr>
        <p:pic>
          <p:nvPicPr>
            <p:cNvPr name="Picture 5" id="5"/>
            <p:cNvPicPr>
              <a:picLocks noChangeAspect="true"/>
            </p:cNvPicPr>
            <p:nvPr/>
          </p:nvPicPr>
          <p:blipFill>
            <a:blip r:embed="rId3"/>
            <a:srcRect l="0" t="17450" r="0" b="17450"/>
            <a:stretch>
              <a:fillRect/>
            </a:stretch>
          </p:blipFill>
          <p:spPr>
            <a:xfrm flipH="false" flipV="false">
              <a:off x="0" y="0"/>
              <a:ext cx="14720912" cy="5438389"/>
            </a:xfrm>
            <a:prstGeom prst="rect">
              <a:avLst/>
            </a:prstGeom>
          </p:spPr>
        </p:pic>
      </p:grpSp>
      <p:sp>
        <p:nvSpPr>
          <p:cNvPr name="AutoShape 6" id="6"/>
          <p:cNvSpPr/>
          <p:nvPr/>
        </p:nvSpPr>
        <p:spPr>
          <a:xfrm>
            <a:off x="15321326" y="1029241"/>
            <a:ext cx="1937974" cy="0"/>
          </a:xfrm>
          <a:prstGeom prst="line">
            <a:avLst/>
          </a:prstGeom>
          <a:ln cap="rnd" w="47625">
            <a:solidFill>
              <a:srgbClr val="6F8764"/>
            </a:solidFill>
            <a:prstDash val="solid"/>
            <a:headEnd type="none" len="sm" w="sm"/>
            <a:tailEnd type="none" len="sm" w="sm"/>
          </a:ln>
        </p:spPr>
      </p:sp>
      <p:sp>
        <p:nvSpPr>
          <p:cNvPr name="Freeform 7" id="7"/>
          <p:cNvSpPr/>
          <p:nvPr/>
        </p:nvSpPr>
        <p:spPr>
          <a:xfrm flipH="false" flipV="false" rot="0">
            <a:off x="1881138" y="6829058"/>
            <a:ext cx="1018236" cy="1018236"/>
          </a:xfrm>
          <a:custGeom>
            <a:avLst/>
            <a:gdLst/>
            <a:ahLst/>
            <a:cxnLst/>
            <a:rect r="r" b="b" t="t" l="l"/>
            <a:pathLst>
              <a:path h="1018236" w="1018236">
                <a:moveTo>
                  <a:pt x="0" y="0"/>
                </a:moveTo>
                <a:lnTo>
                  <a:pt x="1018236" y="0"/>
                </a:lnTo>
                <a:lnTo>
                  <a:pt x="1018236" y="1018236"/>
                </a:lnTo>
                <a:lnTo>
                  <a:pt x="0" y="10182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756983" y="8471135"/>
            <a:ext cx="1594223" cy="918671"/>
          </a:xfrm>
          <a:custGeom>
            <a:avLst/>
            <a:gdLst/>
            <a:ahLst/>
            <a:cxnLst/>
            <a:rect r="r" b="b" t="t" l="l"/>
            <a:pathLst>
              <a:path h="918671" w="1594223">
                <a:moveTo>
                  <a:pt x="0" y="0"/>
                </a:moveTo>
                <a:lnTo>
                  <a:pt x="1594223" y="0"/>
                </a:lnTo>
                <a:lnTo>
                  <a:pt x="1594223" y="918671"/>
                </a:lnTo>
                <a:lnTo>
                  <a:pt x="0" y="9186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9817897" y="2870627"/>
            <a:ext cx="6147752" cy="1829436"/>
          </a:xfrm>
          <a:prstGeom prst="rect">
            <a:avLst/>
          </a:prstGeom>
        </p:spPr>
        <p:txBody>
          <a:bodyPr anchor="t" rtlCol="false" tIns="0" lIns="0" bIns="0" rIns="0">
            <a:spAutoFit/>
          </a:bodyPr>
          <a:lstStyle/>
          <a:p>
            <a:pPr algn="l">
              <a:lnSpc>
                <a:spcPts val="3639"/>
              </a:lnSpc>
              <a:spcBef>
                <a:spcPct val="0"/>
              </a:spcBef>
            </a:pPr>
            <a:r>
              <a:rPr lang="en-US" sz="2599">
                <a:solidFill>
                  <a:srgbClr val="444949"/>
                </a:solidFill>
                <a:latin typeface="Coco Gothic"/>
                <a:ea typeface="Coco Gothic"/>
                <a:cs typeface="Coco Gothic"/>
                <a:sym typeface="Coco Gothic"/>
              </a:rPr>
              <a:t>Food diversion programs, composting, and food recovery networks that reduce landfill impact &amp; redirect surplus to communities in need</a:t>
            </a:r>
          </a:p>
        </p:txBody>
      </p:sp>
      <p:sp>
        <p:nvSpPr>
          <p:cNvPr name="TextBox 10" id="10"/>
          <p:cNvSpPr txBox="true"/>
          <p:nvPr/>
        </p:nvSpPr>
        <p:spPr>
          <a:xfrm rot="0">
            <a:off x="3369242" y="6723178"/>
            <a:ext cx="4775482" cy="1172845"/>
          </a:xfrm>
          <a:prstGeom prst="rect">
            <a:avLst/>
          </a:prstGeom>
        </p:spPr>
        <p:txBody>
          <a:bodyPr anchor="t" rtlCol="false" tIns="0" lIns="0" bIns="0" rIns="0">
            <a:spAutoFit/>
          </a:bodyPr>
          <a:lstStyle/>
          <a:p>
            <a:pPr algn="l">
              <a:lnSpc>
                <a:spcPts val="3079"/>
              </a:lnSpc>
              <a:spcBef>
                <a:spcPct val="0"/>
              </a:spcBef>
            </a:pPr>
            <a:r>
              <a:rPr lang="en-US" sz="2199">
                <a:solidFill>
                  <a:srgbClr val="444949"/>
                </a:solidFill>
                <a:latin typeface="Coco Gothic"/>
                <a:ea typeface="Coco Gothic"/>
                <a:cs typeface="Coco Gothic"/>
                <a:sym typeface="Coco Gothic"/>
              </a:rPr>
              <a:t>On average Jacksonville residents produce roughly 552.5 million lbs of food waste annually </a:t>
            </a:r>
          </a:p>
        </p:txBody>
      </p:sp>
      <p:sp>
        <p:nvSpPr>
          <p:cNvPr name="TextBox 11" id="11"/>
          <p:cNvSpPr txBox="true"/>
          <p:nvPr/>
        </p:nvSpPr>
        <p:spPr>
          <a:xfrm rot="0">
            <a:off x="9817897" y="1738854"/>
            <a:ext cx="5808384" cy="809625"/>
          </a:xfrm>
          <a:prstGeom prst="rect">
            <a:avLst/>
          </a:prstGeom>
        </p:spPr>
        <p:txBody>
          <a:bodyPr anchor="t" rtlCol="false" tIns="0" lIns="0" bIns="0" rIns="0">
            <a:spAutoFit/>
          </a:bodyPr>
          <a:lstStyle/>
          <a:p>
            <a:pPr algn="l">
              <a:lnSpc>
                <a:spcPts val="6120"/>
              </a:lnSpc>
            </a:pPr>
            <a:r>
              <a:rPr lang="en-US" sz="5100" spc="510">
                <a:solidFill>
                  <a:srgbClr val="6F8764"/>
                </a:solidFill>
                <a:latin typeface="Coco Gothic"/>
                <a:ea typeface="Coco Gothic"/>
                <a:cs typeface="Coco Gothic"/>
                <a:sym typeface="Coco Gothic"/>
              </a:rPr>
              <a:t>WASTE</a:t>
            </a:r>
          </a:p>
        </p:txBody>
      </p:sp>
      <p:sp>
        <p:nvSpPr>
          <p:cNvPr name="TextBox 12" id="12"/>
          <p:cNvSpPr txBox="true"/>
          <p:nvPr/>
        </p:nvSpPr>
        <p:spPr>
          <a:xfrm rot="0">
            <a:off x="1881138" y="8413985"/>
            <a:ext cx="3269806" cy="1172845"/>
          </a:xfrm>
          <a:prstGeom prst="rect">
            <a:avLst/>
          </a:prstGeom>
        </p:spPr>
        <p:txBody>
          <a:bodyPr anchor="t" rtlCol="false" tIns="0" lIns="0" bIns="0" rIns="0">
            <a:spAutoFit/>
          </a:bodyPr>
          <a:lstStyle/>
          <a:p>
            <a:pPr algn="l">
              <a:lnSpc>
                <a:spcPts val="3079"/>
              </a:lnSpc>
              <a:spcBef>
                <a:spcPct val="0"/>
              </a:spcBef>
            </a:pPr>
            <a:r>
              <a:rPr lang="en-US" sz="2199">
                <a:solidFill>
                  <a:srgbClr val="444949"/>
                </a:solidFill>
                <a:latin typeface="Coco Gothic"/>
                <a:ea typeface="Coco Gothic"/>
                <a:cs typeface="Coco Gothic"/>
                <a:sym typeface="Coco Gothic"/>
              </a:rPr>
              <a:t>Food waste comprises of 24.1% of municipal solid waste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AutoShape 2" id="2"/>
          <p:cNvSpPr/>
          <p:nvPr/>
        </p:nvSpPr>
        <p:spPr>
          <a:xfrm>
            <a:off x="9124950" y="0"/>
            <a:ext cx="0" cy="10287000"/>
          </a:xfrm>
          <a:prstGeom prst="line">
            <a:avLst/>
          </a:prstGeom>
          <a:ln cap="flat" w="47625">
            <a:solidFill>
              <a:srgbClr val="163020"/>
            </a:solidFill>
            <a:prstDash val="solid"/>
            <a:headEnd type="none" len="sm" w="sm"/>
            <a:tailEnd type="none" len="sm" w="sm"/>
          </a:ln>
        </p:spPr>
      </p:sp>
      <p:grpSp>
        <p:nvGrpSpPr>
          <p:cNvPr name="Group 3" id="3"/>
          <p:cNvGrpSpPr/>
          <p:nvPr/>
        </p:nvGrpSpPr>
        <p:grpSpPr>
          <a:xfrm rot="0">
            <a:off x="8708838" y="908876"/>
            <a:ext cx="832224" cy="83222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3020"/>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6" id="6"/>
          <p:cNvGrpSpPr/>
          <p:nvPr/>
        </p:nvGrpSpPr>
        <p:grpSpPr>
          <a:xfrm rot="0">
            <a:off x="8708838" y="3362885"/>
            <a:ext cx="832224" cy="83222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3020"/>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9" id="9"/>
          <p:cNvGrpSpPr/>
          <p:nvPr/>
        </p:nvGrpSpPr>
        <p:grpSpPr>
          <a:xfrm rot="0">
            <a:off x="8708838" y="5761946"/>
            <a:ext cx="832224" cy="83222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3020"/>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grpSp>
        <p:nvGrpSpPr>
          <p:cNvPr name="Group 12" id="12"/>
          <p:cNvGrpSpPr/>
          <p:nvPr/>
        </p:nvGrpSpPr>
        <p:grpSpPr>
          <a:xfrm rot="0">
            <a:off x="-114603" y="3096225"/>
            <a:ext cx="8465712" cy="6127302"/>
            <a:chOff x="0" y="0"/>
            <a:chExt cx="1311560" cy="949279"/>
          </a:xfrm>
        </p:grpSpPr>
        <p:sp>
          <p:nvSpPr>
            <p:cNvPr name="Freeform 13" id="13"/>
            <p:cNvSpPr/>
            <p:nvPr/>
          </p:nvSpPr>
          <p:spPr>
            <a:xfrm flipH="false" flipV="false" rot="0">
              <a:off x="0" y="0"/>
              <a:ext cx="1311560" cy="949279"/>
            </a:xfrm>
            <a:custGeom>
              <a:avLst/>
              <a:gdLst/>
              <a:ahLst/>
              <a:cxnLst/>
              <a:rect r="r" b="b" t="t" l="l"/>
              <a:pathLst>
                <a:path h="949279" w="1311560">
                  <a:moveTo>
                    <a:pt x="0" y="0"/>
                  </a:moveTo>
                  <a:lnTo>
                    <a:pt x="1311560" y="0"/>
                  </a:lnTo>
                  <a:lnTo>
                    <a:pt x="1311560" y="949279"/>
                  </a:lnTo>
                  <a:lnTo>
                    <a:pt x="0" y="949279"/>
                  </a:lnTo>
                  <a:close/>
                </a:path>
              </a:pathLst>
            </a:custGeom>
            <a:blipFill>
              <a:blip r:embed="rId3"/>
              <a:stretch>
                <a:fillRect l="-4382" t="0" r="-4382" b="0"/>
              </a:stretch>
            </a:blipFill>
          </p:spPr>
        </p:sp>
      </p:grpSp>
      <p:sp>
        <p:nvSpPr>
          <p:cNvPr name="TextBox 14" id="14"/>
          <p:cNvSpPr txBox="true"/>
          <p:nvPr/>
        </p:nvSpPr>
        <p:spPr>
          <a:xfrm rot="0">
            <a:off x="9877512" y="1755118"/>
            <a:ext cx="7708101" cy="1290612"/>
          </a:xfrm>
          <a:prstGeom prst="rect">
            <a:avLst/>
          </a:prstGeom>
        </p:spPr>
        <p:txBody>
          <a:bodyPr anchor="t" rtlCol="false" tIns="0" lIns="0" bIns="0" rIns="0">
            <a:spAutoFit/>
          </a:bodyPr>
          <a:lstStyle/>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Public meetings</a:t>
            </a:r>
          </a:p>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CPAC Meetings</a:t>
            </a:r>
          </a:p>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Survey &amp; Targeted Outreach</a:t>
            </a:r>
          </a:p>
        </p:txBody>
      </p:sp>
      <p:sp>
        <p:nvSpPr>
          <p:cNvPr name="TextBox 15" id="15"/>
          <p:cNvSpPr txBox="true"/>
          <p:nvPr/>
        </p:nvSpPr>
        <p:spPr>
          <a:xfrm rot="0">
            <a:off x="9903012" y="6698904"/>
            <a:ext cx="7708101" cy="861987"/>
          </a:xfrm>
          <a:prstGeom prst="rect">
            <a:avLst/>
          </a:prstGeom>
        </p:spPr>
        <p:txBody>
          <a:bodyPr anchor="t" rtlCol="false" tIns="0" lIns="0" bIns="0" rIns="0">
            <a:spAutoFit/>
          </a:bodyPr>
          <a:lstStyle/>
          <a:p>
            <a:pPr algn="l" marL="526475" indent="-263237" lvl="1">
              <a:lnSpc>
                <a:spcPts val="3413"/>
              </a:lnSpc>
              <a:buFont typeface="Arial"/>
              <a:buChar char="•"/>
            </a:pPr>
            <a:r>
              <a:rPr lang="en-US" sz="2438">
                <a:solidFill>
                  <a:srgbClr val="6F8764"/>
                </a:solidFill>
                <a:latin typeface="Coco Gothic"/>
                <a:ea typeface="Coco Gothic"/>
                <a:cs typeface="Coco Gothic"/>
                <a:sym typeface="Coco Gothic"/>
              </a:rPr>
              <a:t>Summer 2026</a:t>
            </a:r>
          </a:p>
          <a:p>
            <a:pPr algn="l">
              <a:lnSpc>
                <a:spcPts val="3413"/>
              </a:lnSpc>
            </a:pPr>
          </a:p>
        </p:txBody>
      </p:sp>
      <p:sp>
        <p:nvSpPr>
          <p:cNvPr name="TextBox 16" id="16"/>
          <p:cNvSpPr txBox="true"/>
          <p:nvPr/>
        </p:nvSpPr>
        <p:spPr>
          <a:xfrm rot="0">
            <a:off x="9877512" y="4299925"/>
            <a:ext cx="7708101" cy="1290612"/>
          </a:xfrm>
          <a:prstGeom prst="rect">
            <a:avLst/>
          </a:prstGeom>
        </p:spPr>
        <p:txBody>
          <a:bodyPr anchor="t" rtlCol="false" tIns="0" lIns="0" bIns="0" rIns="0">
            <a:spAutoFit/>
          </a:bodyPr>
          <a:lstStyle/>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Synthesize community feedback</a:t>
            </a:r>
          </a:p>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Integrate comments into the final plan</a:t>
            </a:r>
          </a:p>
          <a:p>
            <a:pPr algn="just">
              <a:lnSpc>
                <a:spcPts val="3413"/>
              </a:lnSpc>
            </a:pPr>
          </a:p>
        </p:txBody>
      </p:sp>
      <p:sp>
        <p:nvSpPr>
          <p:cNvPr name="TextBox 17" id="17"/>
          <p:cNvSpPr txBox="true"/>
          <p:nvPr/>
        </p:nvSpPr>
        <p:spPr>
          <a:xfrm rot="0">
            <a:off x="9922062" y="1039484"/>
            <a:ext cx="7708101" cy="574967"/>
          </a:xfrm>
          <a:prstGeom prst="rect">
            <a:avLst/>
          </a:prstGeom>
        </p:spPr>
        <p:txBody>
          <a:bodyPr anchor="t" rtlCol="false" tIns="0" lIns="0" bIns="0" rIns="0">
            <a:spAutoFit/>
          </a:bodyPr>
          <a:lstStyle/>
          <a:p>
            <a:pPr algn="just" marL="0" indent="0" lvl="0">
              <a:lnSpc>
                <a:spcPts val="4533"/>
              </a:lnSpc>
              <a:spcBef>
                <a:spcPct val="0"/>
              </a:spcBef>
            </a:pPr>
            <a:r>
              <a:rPr lang="en-US" sz="3238">
                <a:solidFill>
                  <a:srgbClr val="163020"/>
                </a:solidFill>
                <a:latin typeface="Coco Gothic"/>
                <a:ea typeface="Coco Gothic"/>
                <a:cs typeface="Coco Gothic"/>
                <a:sym typeface="Coco Gothic"/>
              </a:rPr>
              <a:t>COMMUNITY ENGAGEMENT</a:t>
            </a:r>
          </a:p>
        </p:txBody>
      </p:sp>
      <p:sp>
        <p:nvSpPr>
          <p:cNvPr name="TextBox 18" id="18"/>
          <p:cNvSpPr txBox="true"/>
          <p:nvPr/>
        </p:nvSpPr>
        <p:spPr>
          <a:xfrm rot="0">
            <a:off x="667362" y="1210934"/>
            <a:ext cx="7659393" cy="977900"/>
          </a:xfrm>
          <a:prstGeom prst="rect">
            <a:avLst/>
          </a:prstGeom>
        </p:spPr>
        <p:txBody>
          <a:bodyPr anchor="t" rtlCol="false" tIns="0" lIns="0" bIns="0" rIns="0">
            <a:spAutoFit/>
          </a:bodyPr>
          <a:lstStyle/>
          <a:p>
            <a:pPr algn="l" marL="0" indent="0" lvl="0">
              <a:lnSpc>
                <a:spcPts val="6999"/>
              </a:lnSpc>
            </a:pPr>
            <a:r>
              <a:rPr lang="en-US" sz="6999" spc="489">
                <a:solidFill>
                  <a:srgbClr val="163020"/>
                </a:solidFill>
                <a:latin typeface="Coco Gothic"/>
                <a:ea typeface="Coco Gothic"/>
                <a:cs typeface="Coco Gothic"/>
                <a:sym typeface="Coco Gothic"/>
              </a:rPr>
              <a:t>NEXT STEPS</a:t>
            </a:r>
          </a:p>
        </p:txBody>
      </p:sp>
      <p:sp>
        <p:nvSpPr>
          <p:cNvPr name="TextBox 19" id="19"/>
          <p:cNvSpPr txBox="true"/>
          <p:nvPr/>
        </p:nvSpPr>
        <p:spPr>
          <a:xfrm rot="0">
            <a:off x="9903012" y="5847712"/>
            <a:ext cx="7708101" cy="574967"/>
          </a:xfrm>
          <a:prstGeom prst="rect">
            <a:avLst/>
          </a:prstGeom>
        </p:spPr>
        <p:txBody>
          <a:bodyPr anchor="t" rtlCol="false" tIns="0" lIns="0" bIns="0" rIns="0">
            <a:spAutoFit/>
          </a:bodyPr>
          <a:lstStyle/>
          <a:p>
            <a:pPr algn="just" marL="0" indent="0" lvl="0">
              <a:lnSpc>
                <a:spcPts val="4533"/>
              </a:lnSpc>
              <a:spcBef>
                <a:spcPct val="0"/>
              </a:spcBef>
            </a:pPr>
            <a:r>
              <a:rPr lang="en-US" sz="3238">
                <a:solidFill>
                  <a:srgbClr val="163020"/>
                </a:solidFill>
                <a:latin typeface="Coco Gothic"/>
                <a:ea typeface="Coco Gothic"/>
                <a:cs typeface="Coco Gothic"/>
                <a:sym typeface="Coco Gothic"/>
              </a:rPr>
              <a:t>FINALIZE PLAN &amp; PUBLISH</a:t>
            </a:r>
          </a:p>
        </p:txBody>
      </p:sp>
      <p:sp>
        <p:nvSpPr>
          <p:cNvPr name="TextBox 20" id="20"/>
          <p:cNvSpPr txBox="true"/>
          <p:nvPr/>
        </p:nvSpPr>
        <p:spPr>
          <a:xfrm rot="0">
            <a:off x="9877512" y="3448651"/>
            <a:ext cx="7708101" cy="574967"/>
          </a:xfrm>
          <a:prstGeom prst="rect">
            <a:avLst/>
          </a:prstGeom>
        </p:spPr>
        <p:txBody>
          <a:bodyPr anchor="t" rtlCol="false" tIns="0" lIns="0" bIns="0" rIns="0">
            <a:spAutoFit/>
          </a:bodyPr>
          <a:lstStyle/>
          <a:p>
            <a:pPr algn="l" marL="0" indent="0" lvl="0">
              <a:lnSpc>
                <a:spcPts val="4533"/>
              </a:lnSpc>
              <a:spcBef>
                <a:spcPct val="0"/>
              </a:spcBef>
            </a:pPr>
            <a:r>
              <a:rPr lang="en-US" sz="3238">
                <a:solidFill>
                  <a:srgbClr val="163020"/>
                </a:solidFill>
                <a:latin typeface="Coco Gothic"/>
                <a:ea typeface="Coco Gothic"/>
                <a:cs typeface="Coco Gothic"/>
                <a:sym typeface="Coco Gothic"/>
              </a:rPr>
              <a:t>PLAN DRAFTING</a:t>
            </a:r>
          </a:p>
        </p:txBody>
      </p:sp>
      <p:sp>
        <p:nvSpPr>
          <p:cNvPr name="TextBox 21" id="21"/>
          <p:cNvSpPr txBox="true"/>
          <p:nvPr/>
        </p:nvSpPr>
        <p:spPr>
          <a:xfrm rot="0">
            <a:off x="9903012" y="8535990"/>
            <a:ext cx="7708101" cy="1290612"/>
          </a:xfrm>
          <a:prstGeom prst="rect">
            <a:avLst/>
          </a:prstGeom>
        </p:spPr>
        <p:txBody>
          <a:bodyPr anchor="t" rtlCol="false" tIns="0" lIns="0" bIns="0" rIns="0">
            <a:spAutoFit/>
          </a:bodyPr>
          <a:lstStyle/>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Strategize implementation priorities</a:t>
            </a:r>
          </a:p>
          <a:p>
            <a:pPr algn="just" marL="526475" indent="-263237" lvl="1">
              <a:lnSpc>
                <a:spcPts val="3413"/>
              </a:lnSpc>
              <a:buFont typeface="Arial"/>
              <a:buChar char="•"/>
            </a:pPr>
            <a:r>
              <a:rPr lang="en-US" sz="2438">
                <a:solidFill>
                  <a:srgbClr val="6F8764"/>
                </a:solidFill>
                <a:latin typeface="Coco Gothic"/>
                <a:ea typeface="Coco Gothic"/>
                <a:cs typeface="Coco Gothic"/>
                <a:sym typeface="Coco Gothic"/>
              </a:rPr>
              <a:t>Carry out target strategies</a:t>
            </a:r>
          </a:p>
          <a:p>
            <a:pPr algn="just">
              <a:lnSpc>
                <a:spcPts val="3413"/>
              </a:lnSpc>
            </a:pPr>
          </a:p>
        </p:txBody>
      </p:sp>
      <p:sp>
        <p:nvSpPr>
          <p:cNvPr name="TextBox 22" id="22"/>
          <p:cNvSpPr txBox="true"/>
          <p:nvPr/>
        </p:nvSpPr>
        <p:spPr>
          <a:xfrm rot="0">
            <a:off x="9903012" y="7684716"/>
            <a:ext cx="7708101" cy="574967"/>
          </a:xfrm>
          <a:prstGeom prst="rect">
            <a:avLst/>
          </a:prstGeom>
        </p:spPr>
        <p:txBody>
          <a:bodyPr anchor="t" rtlCol="false" tIns="0" lIns="0" bIns="0" rIns="0">
            <a:spAutoFit/>
          </a:bodyPr>
          <a:lstStyle/>
          <a:p>
            <a:pPr algn="l" marL="0" indent="0" lvl="0">
              <a:lnSpc>
                <a:spcPts val="4533"/>
              </a:lnSpc>
              <a:spcBef>
                <a:spcPct val="0"/>
              </a:spcBef>
            </a:pPr>
            <a:r>
              <a:rPr lang="en-US" sz="3238">
                <a:solidFill>
                  <a:srgbClr val="163020"/>
                </a:solidFill>
                <a:latin typeface="Coco Gothic"/>
                <a:ea typeface="Coco Gothic"/>
                <a:cs typeface="Coco Gothic"/>
                <a:sym typeface="Coco Gothic"/>
              </a:rPr>
              <a:t>IMPLEMENTATION</a:t>
            </a:r>
          </a:p>
        </p:txBody>
      </p:sp>
      <p:grpSp>
        <p:nvGrpSpPr>
          <p:cNvPr name="Group 23" id="23"/>
          <p:cNvGrpSpPr/>
          <p:nvPr/>
        </p:nvGrpSpPr>
        <p:grpSpPr>
          <a:xfrm rot="0">
            <a:off x="8708838" y="7598950"/>
            <a:ext cx="832224" cy="83222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3020"/>
            </a:solidFill>
          </p:spPr>
        </p:sp>
        <p:sp>
          <p:nvSpPr>
            <p:cNvPr name="TextBox 25" id="25"/>
            <p:cNvSpPr txBox="true"/>
            <p:nvPr/>
          </p:nvSpPr>
          <p:spPr>
            <a:xfrm>
              <a:off x="76200" y="28575"/>
              <a:ext cx="660400" cy="708025"/>
            </a:xfrm>
            <a:prstGeom prst="rect">
              <a:avLst/>
            </a:prstGeom>
          </p:spPr>
          <p:txBody>
            <a:bodyPr anchor="ctr" rtlCol="false" tIns="50800" lIns="50800" bIns="50800" rIns="50800"/>
            <a:lstStyle/>
            <a:p>
              <a:pPr algn="ctr">
                <a:lnSpc>
                  <a:spcPts val="3693"/>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AutoShape 2" id="2"/>
          <p:cNvSpPr/>
          <p:nvPr/>
        </p:nvSpPr>
        <p:spPr>
          <a:xfrm>
            <a:off x="421027" y="740717"/>
            <a:ext cx="1716102" cy="0"/>
          </a:xfrm>
          <a:prstGeom prst="line">
            <a:avLst/>
          </a:prstGeom>
          <a:ln cap="rnd" w="47625">
            <a:solidFill>
              <a:srgbClr val="6F8764"/>
            </a:solidFill>
            <a:prstDash val="solid"/>
            <a:headEnd type="none" len="sm" w="sm"/>
            <a:tailEnd type="none" len="sm" w="sm"/>
          </a:ln>
        </p:spPr>
      </p:sp>
      <p:sp>
        <p:nvSpPr>
          <p:cNvPr name="Freeform 3" id="3"/>
          <p:cNvSpPr/>
          <p:nvPr/>
        </p:nvSpPr>
        <p:spPr>
          <a:xfrm flipH="false" flipV="false" rot="0">
            <a:off x="13716193" y="-112680"/>
            <a:ext cx="5306543" cy="5647524"/>
          </a:xfrm>
          <a:custGeom>
            <a:avLst/>
            <a:gdLst/>
            <a:ahLst/>
            <a:cxnLst/>
            <a:rect r="r" b="b" t="t" l="l"/>
            <a:pathLst>
              <a:path h="5647524" w="5306543">
                <a:moveTo>
                  <a:pt x="0" y="0"/>
                </a:moveTo>
                <a:lnTo>
                  <a:pt x="5306543" y="0"/>
                </a:lnTo>
                <a:lnTo>
                  <a:pt x="5306543" y="5647524"/>
                </a:lnTo>
                <a:lnTo>
                  <a:pt x="0" y="5647524"/>
                </a:lnTo>
                <a:lnTo>
                  <a:pt x="0" y="0"/>
                </a:lnTo>
                <a:close/>
              </a:path>
            </a:pathLst>
          </a:custGeom>
          <a:blipFill>
            <a:blip r:embed="rId3"/>
            <a:stretch>
              <a:fillRect l="-29899" t="0" r="-29899" b="0"/>
            </a:stretch>
          </a:blipFill>
        </p:spPr>
      </p:sp>
      <p:sp>
        <p:nvSpPr>
          <p:cNvPr name="Freeform 4" id="4"/>
          <p:cNvSpPr/>
          <p:nvPr/>
        </p:nvSpPr>
        <p:spPr>
          <a:xfrm flipH="false" flipV="false" rot="0">
            <a:off x="13716193" y="5091625"/>
            <a:ext cx="6326164" cy="5825403"/>
          </a:xfrm>
          <a:custGeom>
            <a:avLst/>
            <a:gdLst/>
            <a:ahLst/>
            <a:cxnLst/>
            <a:rect r="r" b="b" t="t" l="l"/>
            <a:pathLst>
              <a:path h="5825403" w="6326164">
                <a:moveTo>
                  <a:pt x="0" y="0"/>
                </a:moveTo>
                <a:lnTo>
                  <a:pt x="6326164" y="0"/>
                </a:lnTo>
                <a:lnTo>
                  <a:pt x="6326164" y="5825403"/>
                </a:lnTo>
                <a:lnTo>
                  <a:pt x="0" y="5825403"/>
                </a:lnTo>
                <a:lnTo>
                  <a:pt x="0" y="0"/>
                </a:lnTo>
                <a:close/>
              </a:path>
            </a:pathLst>
          </a:custGeom>
          <a:blipFill>
            <a:blip r:embed="rId4"/>
            <a:stretch>
              <a:fillRect l="-38212" t="0" r="0" b="0"/>
            </a:stretch>
          </a:blipFill>
        </p:spPr>
      </p:sp>
      <p:sp>
        <p:nvSpPr>
          <p:cNvPr name="TextBox 5" id="5"/>
          <p:cNvSpPr txBox="true"/>
          <p:nvPr/>
        </p:nvSpPr>
        <p:spPr>
          <a:xfrm rot="0">
            <a:off x="421027" y="876300"/>
            <a:ext cx="9521289" cy="984249"/>
          </a:xfrm>
          <a:prstGeom prst="rect">
            <a:avLst/>
          </a:prstGeom>
        </p:spPr>
        <p:txBody>
          <a:bodyPr anchor="t" rtlCol="false" tIns="0" lIns="0" bIns="0" rIns="0">
            <a:spAutoFit/>
          </a:bodyPr>
          <a:lstStyle/>
          <a:p>
            <a:pPr algn="l">
              <a:lnSpc>
                <a:spcPts val="7700"/>
              </a:lnSpc>
              <a:spcBef>
                <a:spcPct val="0"/>
              </a:spcBef>
            </a:pPr>
            <a:r>
              <a:rPr lang="en-US" sz="5500" spc="550">
                <a:solidFill>
                  <a:srgbClr val="444949"/>
                </a:solidFill>
                <a:latin typeface="Coco Gothic"/>
                <a:ea typeface="Coco Gothic"/>
                <a:cs typeface="Coco Gothic"/>
                <a:sym typeface="Coco Gothic"/>
              </a:rPr>
              <a:t>Current Resources</a:t>
            </a:r>
          </a:p>
        </p:txBody>
      </p:sp>
      <p:sp>
        <p:nvSpPr>
          <p:cNvPr name="TextBox 6" id="6"/>
          <p:cNvSpPr txBox="true"/>
          <p:nvPr/>
        </p:nvSpPr>
        <p:spPr>
          <a:xfrm rot="0">
            <a:off x="421027" y="2197982"/>
            <a:ext cx="12718764" cy="1649281"/>
          </a:xfrm>
          <a:prstGeom prst="rect">
            <a:avLst/>
          </a:prstGeom>
        </p:spPr>
        <p:txBody>
          <a:bodyPr anchor="t" rtlCol="false" tIns="0" lIns="0" bIns="0" rIns="0">
            <a:spAutoFit/>
          </a:bodyPr>
          <a:lstStyle/>
          <a:p>
            <a:pPr algn="l">
              <a:lnSpc>
                <a:spcPts val="4364"/>
              </a:lnSpc>
            </a:pPr>
            <a:r>
              <a:rPr lang="en-US" sz="2833" spc="-28">
                <a:solidFill>
                  <a:srgbClr val="444949"/>
                </a:solidFill>
                <a:latin typeface="Coco Gothic"/>
                <a:ea typeface="Coco Gothic"/>
                <a:cs typeface="Coco Gothic"/>
                <a:sym typeface="Coco Gothic"/>
              </a:rPr>
              <a:t>This plan touches on a range of challenges our city is navigating &amp; addressing. Here are resources that are standing in the gap, ready to support Jacksonville’s residents today. </a:t>
            </a:r>
          </a:p>
        </p:txBody>
      </p:sp>
      <p:sp>
        <p:nvSpPr>
          <p:cNvPr name="TextBox 7" id="7"/>
          <p:cNvSpPr txBox="true"/>
          <p:nvPr/>
        </p:nvSpPr>
        <p:spPr>
          <a:xfrm rot="0">
            <a:off x="421027" y="4308036"/>
            <a:ext cx="9521289" cy="783588"/>
          </a:xfrm>
          <a:prstGeom prst="rect">
            <a:avLst/>
          </a:prstGeom>
        </p:spPr>
        <p:txBody>
          <a:bodyPr anchor="t" rtlCol="false" tIns="0" lIns="0" bIns="0" rIns="0">
            <a:spAutoFit/>
          </a:bodyPr>
          <a:lstStyle/>
          <a:p>
            <a:pPr algn="l">
              <a:lnSpc>
                <a:spcPts val="6160"/>
              </a:lnSpc>
              <a:spcBef>
                <a:spcPct val="0"/>
              </a:spcBef>
            </a:pPr>
            <a:r>
              <a:rPr lang="en-US" sz="4400" spc="440">
                <a:solidFill>
                  <a:srgbClr val="444949"/>
                </a:solidFill>
                <a:latin typeface="Coco Gothic"/>
                <a:ea typeface="Coco Gothic"/>
                <a:cs typeface="Coco Gothic"/>
                <a:sym typeface="Coco Gothic"/>
              </a:rPr>
              <a:t>Duval Care Coalition</a:t>
            </a:r>
          </a:p>
        </p:txBody>
      </p:sp>
      <p:sp>
        <p:nvSpPr>
          <p:cNvPr name="TextBox 8" id="8"/>
          <p:cNvSpPr txBox="true"/>
          <p:nvPr/>
        </p:nvSpPr>
        <p:spPr>
          <a:xfrm rot="0">
            <a:off x="421027" y="7220738"/>
            <a:ext cx="9521289" cy="783588"/>
          </a:xfrm>
          <a:prstGeom prst="rect">
            <a:avLst/>
          </a:prstGeom>
        </p:spPr>
        <p:txBody>
          <a:bodyPr anchor="t" rtlCol="false" tIns="0" lIns="0" bIns="0" rIns="0">
            <a:spAutoFit/>
          </a:bodyPr>
          <a:lstStyle/>
          <a:p>
            <a:pPr algn="l">
              <a:lnSpc>
                <a:spcPts val="6160"/>
              </a:lnSpc>
              <a:spcBef>
                <a:spcPct val="0"/>
              </a:spcBef>
            </a:pPr>
            <a:r>
              <a:rPr lang="en-US" sz="4400" spc="440">
                <a:solidFill>
                  <a:srgbClr val="444949"/>
                </a:solidFill>
                <a:latin typeface="Coco Gothic"/>
                <a:ea typeface="Coco Gothic"/>
                <a:cs typeface="Coco Gothic"/>
                <a:sym typeface="Coco Gothic"/>
              </a:rPr>
              <a:t>NEFL Farmers Consortium </a:t>
            </a:r>
          </a:p>
        </p:txBody>
      </p:sp>
      <p:sp>
        <p:nvSpPr>
          <p:cNvPr name="TextBox 9" id="9"/>
          <p:cNvSpPr txBox="true"/>
          <p:nvPr/>
        </p:nvSpPr>
        <p:spPr>
          <a:xfrm rot="0">
            <a:off x="421027" y="5038725"/>
            <a:ext cx="12718764" cy="1481259"/>
          </a:xfrm>
          <a:prstGeom prst="rect">
            <a:avLst/>
          </a:prstGeom>
        </p:spPr>
        <p:txBody>
          <a:bodyPr anchor="t" rtlCol="false" tIns="0" lIns="0" bIns="0" rIns="0">
            <a:spAutoFit/>
          </a:bodyPr>
          <a:lstStyle/>
          <a:p>
            <a:pPr algn="l">
              <a:lnSpc>
                <a:spcPts val="3902"/>
              </a:lnSpc>
            </a:pPr>
            <a:r>
              <a:rPr lang="en-US" sz="2533" spc="-25">
                <a:solidFill>
                  <a:srgbClr val="444949"/>
                </a:solidFill>
                <a:latin typeface="Coco Gothic"/>
                <a:ea typeface="Coco Gothic"/>
                <a:cs typeface="Coco Gothic"/>
                <a:sym typeface="Coco Gothic"/>
              </a:rPr>
              <a:t>Network of faith-based organizations, nonprofits, and community food banks that ensure no resident in need goes without essential support.</a:t>
            </a:r>
          </a:p>
          <a:p>
            <a:pPr algn="l">
              <a:lnSpc>
                <a:spcPts val="3902"/>
              </a:lnSpc>
            </a:pPr>
            <a:r>
              <a:rPr lang="en-US" sz="2533" spc="-25" b="true">
                <a:solidFill>
                  <a:srgbClr val="444949"/>
                </a:solidFill>
                <a:latin typeface="Coco Gothic Bold"/>
                <a:ea typeface="Coco Gothic Bold"/>
                <a:cs typeface="Coco Gothic Bold"/>
                <a:sym typeface="Coco Gothic Bold"/>
              </a:rPr>
              <a:t>https://www.jacksonville.gov/snap</a:t>
            </a:r>
          </a:p>
        </p:txBody>
      </p:sp>
      <p:sp>
        <p:nvSpPr>
          <p:cNvPr name="TextBox 10" id="10"/>
          <p:cNvSpPr txBox="true"/>
          <p:nvPr/>
        </p:nvSpPr>
        <p:spPr>
          <a:xfrm rot="0">
            <a:off x="421027" y="7899551"/>
            <a:ext cx="12718764" cy="1481259"/>
          </a:xfrm>
          <a:prstGeom prst="rect">
            <a:avLst/>
          </a:prstGeom>
        </p:spPr>
        <p:txBody>
          <a:bodyPr anchor="t" rtlCol="false" tIns="0" lIns="0" bIns="0" rIns="0">
            <a:spAutoFit/>
          </a:bodyPr>
          <a:lstStyle/>
          <a:p>
            <a:pPr algn="l">
              <a:lnSpc>
                <a:spcPts val="3902"/>
              </a:lnSpc>
            </a:pPr>
            <a:r>
              <a:rPr lang="en-US" sz="2533" spc="-25">
                <a:solidFill>
                  <a:srgbClr val="444949"/>
                </a:solidFill>
                <a:latin typeface="Coco Gothic"/>
                <a:ea typeface="Coco Gothic"/>
                <a:cs typeface="Coco Gothic"/>
                <a:sym typeface="Coco Gothic"/>
              </a:rPr>
              <a:t>Network for regional growers to receive shared tools, knowledge, and infrastructure necessary to thrive. </a:t>
            </a:r>
          </a:p>
          <a:p>
            <a:pPr algn="l">
              <a:lnSpc>
                <a:spcPts val="3902"/>
              </a:lnSpc>
            </a:pPr>
            <a:r>
              <a:rPr lang="en-US" sz="2533" spc="-25" b="true">
                <a:solidFill>
                  <a:srgbClr val="444949"/>
                </a:solidFill>
                <a:latin typeface="Coco Gothic Bold"/>
                <a:ea typeface="Coco Gothic Bold"/>
                <a:cs typeface="Coco Gothic Bold"/>
                <a:sym typeface="Coco Gothic Bold"/>
              </a:rPr>
              <a:t>https://www.neflfarmers.com/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9222" r="0" b="-9222"/>
            </a:stretch>
          </a:blipFill>
        </p:spPr>
      </p:sp>
      <p:sp>
        <p:nvSpPr>
          <p:cNvPr name="TextBox 3" id="3"/>
          <p:cNvSpPr txBox="true"/>
          <p:nvPr/>
        </p:nvSpPr>
        <p:spPr>
          <a:xfrm rot="0">
            <a:off x="2922070" y="2676478"/>
            <a:ext cx="12443860" cy="3755408"/>
          </a:xfrm>
          <a:prstGeom prst="rect">
            <a:avLst/>
          </a:prstGeom>
        </p:spPr>
        <p:txBody>
          <a:bodyPr anchor="t" rtlCol="false" tIns="0" lIns="0" bIns="0" rIns="0">
            <a:spAutoFit/>
          </a:bodyPr>
          <a:lstStyle/>
          <a:p>
            <a:pPr algn="ctr">
              <a:lnSpc>
                <a:spcPts val="14363"/>
              </a:lnSpc>
            </a:pPr>
            <a:r>
              <a:rPr lang="en-US" sz="13057" spc="3120">
                <a:solidFill>
                  <a:srgbClr val="FCFDFA"/>
                </a:solidFill>
                <a:latin typeface="Coco Gothic"/>
                <a:ea typeface="Coco Gothic"/>
                <a:cs typeface="Coco Gothic"/>
                <a:sym typeface="Coco Gothic"/>
              </a:rPr>
              <a:t>THANK YOU</a:t>
            </a:r>
          </a:p>
        </p:txBody>
      </p:sp>
      <p:sp>
        <p:nvSpPr>
          <p:cNvPr name="TextBox 4" id="4"/>
          <p:cNvSpPr txBox="true"/>
          <p:nvPr/>
        </p:nvSpPr>
        <p:spPr>
          <a:xfrm rot="0">
            <a:off x="2632041" y="6984336"/>
            <a:ext cx="13023918" cy="1647317"/>
          </a:xfrm>
          <a:prstGeom prst="rect">
            <a:avLst/>
          </a:prstGeom>
        </p:spPr>
        <p:txBody>
          <a:bodyPr anchor="t" rtlCol="false" tIns="0" lIns="0" bIns="0" rIns="0">
            <a:spAutoFit/>
          </a:bodyPr>
          <a:lstStyle/>
          <a:p>
            <a:pPr algn="ctr">
              <a:lnSpc>
                <a:spcPts val="6164"/>
              </a:lnSpc>
            </a:pPr>
          </a:p>
          <a:p>
            <a:pPr algn="ctr">
              <a:lnSpc>
                <a:spcPts val="6833"/>
              </a:lnSpc>
            </a:pPr>
            <a:r>
              <a:rPr lang="en-US" sz="5099" spc="815">
                <a:solidFill>
                  <a:srgbClr val="E0EB99"/>
                </a:solidFill>
                <a:latin typeface="Coco Gothic"/>
                <a:ea typeface="Coco Gothic"/>
                <a:cs typeface="Coco Gothic"/>
                <a:sym typeface="Coco Gothic"/>
              </a:rPr>
              <a:t>foodplan@coj.net</a:t>
            </a:r>
          </a:p>
        </p:txBody>
      </p:sp>
      <p:sp>
        <p:nvSpPr>
          <p:cNvPr name="TextBox 5" id="5"/>
          <p:cNvSpPr txBox="true"/>
          <p:nvPr/>
        </p:nvSpPr>
        <p:spPr>
          <a:xfrm rot="0">
            <a:off x="2632041" y="1215145"/>
            <a:ext cx="13023918" cy="784987"/>
          </a:xfrm>
          <a:prstGeom prst="rect">
            <a:avLst/>
          </a:prstGeom>
        </p:spPr>
        <p:txBody>
          <a:bodyPr anchor="t" rtlCol="false" tIns="0" lIns="0" bIns="0" rIns="0">
            <a:spAutoFit/>
          </a:bodyPr>
          <a:lstStyle/>
          <a:p>
            <a:pPr algn="ctr">
              <a:lnSpc>
                <a:spcPts val="6164"/>
              </a:lnSpc>
            </a:pPr>
            <a:r>
              <a:rPr lang="en-US" sz="4600" spc="736">
                <a:solidFill>
                  <a:srgbClr val="BDC895"/>
                </a:solidFill>
                <a:latin typeface="Coco Gothic"/>
                <a:ea typeface="Coco Gothic"/>
                <a:cs typeface="Coco Gothic"/>
                <a:sym typeface="Coco Gothic"/>
              </a:rPr>
              <a:t>Office of Resilience</a:t>
            </a:r>
          </a:p>
        </p:txBody>
      </p:sp>
      <p:sp>
        <p:nvSpPr>
          <p:cNvPr name="TextBox 6" id="6"/>
          <p:cNvSpPr txBox="true"/>
          <p:nvPr/>
        </p:nvSpPr>
        <p:spPr>
          <a:xfrm rot="0">
            <a:off x="2922070" y="6355686"/>
            <a:ext cx="13023918" cy="1840991"/>
          </a:xfrm>
          <a:prstGeom prst="rect">
            <a:avLst/>
          </a:prstGeom>
        </p:spPr>
        <p:txBody>
          <a:bodyPr anchor="t" rtlCol="false" tIns="0" lIns="0" bIns="0" rIns="0">
            <a:spAutoFit/>
          </a:bodyPr>
          <a:lstStyle/>
          <a:p>
            <a:pPr algn="ctr">
              <a:lnSpc>
                <a:spcPts val="4824"/>
              </a:lnSpc>
            </a:pPr>
            <a:r>
              <a:rPr lang="en-US" sz="3600" spc="576">
                <a:solidFill>
                  <a:srgbClr val="E0EB99"/>
                </a:solidFill>
                <a:latin typeface="Coco Gothic"/>
                <a:ea typeface="Coco Gothic"/>
                <a:cs typeface="Coco Gothic"/>
                <a:sym typeface="Coco Gothic"/>
              </a:rPr>
              <a:t>If you have any questions or insight you would like to share please email us</a:t>
            </a:r>
          </a:p>
          <a:p>
            <a:pPr algn="ctr">
              <a:lnSpc>
                <a:spcPts val="4824"/>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Freeform 2" id="2"/>
          <p:cNvSpPr/>
          <p:nvPr/>
        </p:nvSpPr>
        <p:spPr>
          <a:xfrm flipH="false" flipV="false" rot="0">
            <a:off x="10406528" y="-2368065"/>
            <a:ext cx="8156552" cy="14298578"/>
          </a:xfrm>
          <a:custGeom>
            <a:avLst/>
            <a:gdLst/>
            <a:ahLst/>
            <a:cxnLst/>
            <a:rect r="r" b="b" t="t" l="l"/>
            <a:pathLst>
              <a:path h="14298578" w="8156552">
                <a:moveTo>
                  <a:pt x="0" y="0"/>
                </a:moveTo>
                <a:lnTo>
                  <a:pt x="8156551" y="0"/>
                </a:lnTo>
                <a:lnTo>
                  <a:pt x="8156551" y="14298577"/>
                </a:lnTo>
                <a:lnTo>
                  <a:pt x="0" y="14298577"/>
                </a:lnTo>
                <a:lnTo>
                  <a:pt x="0" y="0"/>
                </a:lnTo>
                <a:close/>
              </a:path>
            </a:pathLst>
          </a:custGeom>
          <a:blipFill>
            <a:blip r:embed="rId3"/>
            <a:stretch>
              <a:fillRect l="-42952" t="0" r="-169073" b="0"/>
            </a:stretch>
          </a:blipFill>
        </p:spPr>
      </p:sp>
      <p:sp>
        <p:nvSpPr>
          <p:cNvPr name="AutoShape 3" id="3"/>
          <p:cNvSpPr/>
          <p:nvPr/>
        </p:nvSpPr>
        <p:spPr>
          <a:xfrm flipV="true">
            <a:off x="1755735" y="1254125"/>
            <a:ext cx="1836061" cy="0"/>
          </a:xfrm>
          <a:prstGeom prst="line">
            <a:avLst/>
          </a:prstGeom>
          <a:ln cap="rnd" w="47625">
            <a:solidFill>
              <a:srgbClr val="6F8764"/>
            </a:solidFill>
            <a:prstDash val="solid"/>
            <a:headEnd type="none" len="sm" w="sm"/>
            <a:tailEnd type="none" len="sm" w="sm"/>
          </a:ln>
        </p:spPr>
      </p:sp>
      <p:sp>
        <p:nvSpPr>
          <p:cNvPr name="TextBox 4" id="4"/>
          <p:cNvSpPr txBox="true"/>
          <p:nvPr/>
        </p:nvSpPr>
        <p:spPr>
          <a:xfrm rot="0">
            <a:off x="1459333" y="1659467"/>
            <a:ext cx="2865690" cy="800100"/>
          </a:xfrm>
          <a:prstGeom prst="rect">
            <a:avLst/>
          </a:prstGeom>
        </p:spPr>
        <p:txBody>
          <a:bodyPr anchor="t" rtlCol="false" tIns="0" lIns="0" bIns="0" rIns="0">
            <a:spAutoFit/>
          </a:bodyPr>
          <a:lstStyle/>
          <a:p>
            <a:pPr algn="r">
              <a:lnSpc>
                <a:spcPts val="6000"/>
              </a:lnSpc>
            </a:pPr>
            <a:r>
              <a:rPr lang="en-US" sz="5000" spc="500">
                <a:solidFill>
                  <a:srgbClr val="FFFFFF"/>
                </a:solidFill>
                <a:latin typeface="Coco Gothic"/>
                <a:ea typeface="Coco Gothic"/>
                <a:cs typeface="Coco Gothic"/>
                <a:sym typeface="Coco Gothic"/>
              </a:rPr>
              <a:t>аbout </a:t>
            </a:r>
          </a:p>
        </p:txBody>
      </p:sp>
      <p:sp>
        <p:nvSpPr>
          <p:cNvPr name="TextBox 5" id="5"/>
          <p:cNvSpPr txBox="true"/>
          <p:nvPr/>
        </p:nvSpPr>
        <p:spPr>
          <a:xfrm rot="0">
            <a:off x="1755430" y="2742142"/>
            <a:ext cx="6341445" cy="5713476"/>
          </a:xfrm>
          <a:prstGeom prst="rect">
            <a:avLst/>
          </a:prstGeom>
        </p:spPr>
        <p:txBody>
          <a:bodyPr anchor="t" rtlCol="false" tIns="0" lIns="0" bIns="0" rIns="0">
            <a:spAutoFit/>
          </a:bodyPr>
          <a:lstStyle/>
          <a:p>
            <a:pPr algn="l">
              <a:lnSpc>
                <a:spcPts val="3792"/>
              </a:lnSpc>
            </a:pPr>
            <a:r>
              <a:rPr lang="en-US" sz="2400" spc="-24">
                <a:solidFill>
                  <a:srgbClr val="444949"/>
                </a:solidFill>
                <a:latin typeface="Coco Gothic"/>
                <a:ea typeface="Coco Gothic"/>
                <a:cs typeface="Coco Gothic"/>
                <a:sym typeface="Coco Gothic"/>
              </a:rPr>
              <a:t>Jacksonville is a growing city with a growing demand for food. </a:t>
            </a:r>
          </a:p>
          <a:p>
            <a:pPr algn="l">
              <a:lnSpc>
                <a:spcPts val="3792"/>
              </a:lnSpc>
            </a:pPr>
          </a:p>
          <a:p>
            <a:pPr algn="l">
              <a:lnSpc>
                <a:spcPts val="3792"/>
              </a:lnSpc>
            </a:pPr>
            <a:r>
              <a:rPr lang="en-US" sz="2400" spc="-24">
                <a:solidFill>
                  <a:srgbClr val="444949"/>
                </a:solidFill>
                <a:latin typeface="Coco Gothic"/>
                <a:ea typeface="Coco Gothic"/>
                <a:cs typeface="Coco Gothic"/>
                <a:sym typeface="Coco Gothic"/>
              </a:rPr>
              <a:t>Over the years we have experienced external shocks &amp; stressors that have shaped the way people interact with food. Whether that be due to local agricultural barriers, limited distribution partnerships, shortages on supplemental government assistance &amp; grocery stores, or the lack of food waste diversion programs, our food system is stable but needs additional support. </a:t>
            </a:r>
          </a:p>
        </p:txBody>
      </p:sp>
      <p:sp>
        <p:nvSpPr>
          <p:cNvPr name="TextBox 6" id="6"/>
          <p:cNvSpPr txBox="true"/>
          <p:nvPr/>
        </p:nvSpPr>
        <p:spPr>
          <a:xfrm rot="0">
            <a:off x="4325022" y="1357842"/>
            <a:ext cx="5740982" cy="1250950"/>
          </a:xfrm>
          <a:prstGeom prst="rect">
            <a:avLst/>
          </a:prstGeom>
        </p:spPr>
        <p:txBody>
          <a:bodyPr anchor="t" rtlCol="false" tIns="0" lIns="0" bIns="0" rIns="0">
            <a:spAutoFit/>
          </a:bodyPr>
          <a:lstStyle/>
          <a:p>
            <a:pPr algn="l">
              <a:lnSpc>
                <a:spcPts val="9800"/>
              </a:lnSpc>
              <a:spcBef>
                <a:spcPct val="0"/>
              </a:spcBef>
            </a:pPr>
            <a:r>
              <a:rPr lang="en-US" sz="7000" spc="700">
                <a:solidFill>
                  <a:srgbClr val="FFFFFF"/>
                </a:solidFill>
                <a:latin typeface="Coco Gothic"/>
                <a:ea typeface="Coco Gothic"/>
                <a:cs typeface="Coco Gothic"/>
                <a:sym typeface="Coco Gothic"/>
              </a:rPr>
              <a:t>JAX FOOD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96" r="0" b="-9296"/>
            </a:stretch>
          </a:blipFill>
        </p:spPr>
      </p:sp>
      <p:sp>
        <p:nvSpPr>
          <p:cNvPr name="TextBox 3" id="3"/>
          <p:cNvSpPr txBox="true"/>
          <p:nvPr/>
        </p:nvSpPr>
        <p:spPr>
          <a:xfrm rot="0">
            <a:off x="8731967" y="3775577"/>
            <a:ext cx="9049255" cy="1759768"/>
          </a:xfrm>
          <a:prstGeom prst="rect">
            <a:avLst/>
          </a:prstGeom>
        </p:spPr>
        <p:txBody>
          <a:bodyPr anchor="t" rtlCol="false" tIns="0" lIns="0" bIns="0" rIns="0">
            <a:spAutoFit/>
          </a:bodyPr>
          <a:lstStyle/>
          <a:p>
            <a:pPr algn="r">
              <a:lnSpc>
                <a:spcPts val="6954"/>
              </a:lnSpc>
              <a:spcBef>
                <a:spcPct val="0"/>
              </a:spcBef>
            </a:pPr>
            <a:r>
              <a:rPr lang="en-US" sz="4967" spc="-49">
                <a:solidFill>
                  <a:srgbClr val="FFFFFF"/>
                </a:solidFill>
                <a:latin typeface="Coco Gothic"/>
                <a:ea typeface="Coco Gothic"/>
                <a:cs typeface="Coco Gothic"/>
                <a:sym typeface="Coco Gothic"/>
              </a:rPr>
              <a:t>“Food is our common ground, a universal experience." </a:t>
            </a:r>
          </a:p>
        </p:txBody>
      </p:sp>
      <p:sp>
        <p:nvSpPr>
          <p:cNvPr name="TextBox 4" id="4"/>
          <p:cNvSpPr txBox="true"/>
          <p:nvPr/>
        </p:nvSpPr>
        <p:spPr>
          <a:xfrm rot="0">
            <a:off x="13011390" y="6160126"/>
            <a:ext cx="4769832" cy="474345"/>
          </a:xfrm>
          <a:prstGeom prst="rect">
            <a:avLst/>
          </a:prstGeom>
        </p:spPr>
        <p:txBody>
          <a:bodyPr anchor="t" rtlCol="false" tIns="0" lIns="0" bIns="0" rIns="0">
            <a:spAutoFit/>
          </a:bodyPr>
          <a:lstStyle/>
          <a:p>
            <a:pPr algn="r">
              <a:lnSpc>
                <a:spcPts val="3779"/>
              </a:lnSpc>
              <a:spcBef>
                <a:spcPct val="0"/>
              </a:spcBef>
            </a:pPr>
            <a:r>
              <a:rPr lang="en-US" b="true" sz="2700" spc="234">
                <a:solidFill>
                  <a:srgbClr val="FFFFFF"/>
                </a:solidFill>
                <a:latin typeface="Coco Gothic Bold"/>
                <a:ea typeface="Coco Gothic Bold"/>
                <a:cs typeface="Coco Gothic Bold"/>
                <a:sym typeface="Coco Gothic Bold"/>
              </a:rPr>
              <a:t>JAMES BEARD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Freeform 2" id="2"/>
          <p:cNvSpPr/>
          <p:nvPr/>
        </p:nvSpPr>
        <p:spPr>
          <a:xfrm flipH="false" flipV="false" rot="0">
            <a:off x="-16768" y="2527198"/>
            <a:ext cx="3797468" cy="2738564"/>
          </a:xfrm>
          <a:custGeom>
            <a:avLst/>
            <a:gdLst/>
            <a:ahLst/>
            <a:cxnLst/>
            <a:rect r="r" b="b" t="t" l="l"/>
            <a:pathLst>
              <a:path h="2738564" w="3797468">
                <a:moveTo>
                  <a:pt x="0" y="0"/>
                </a:moveTo>
                <a:lnTo>
                  <a:pt x="3797467" y="0"/>
                </a:lnTo>
                <a:lnTo>
                  <a:pt x="3797467" y="2738564"/>
                </a:lnTo>
                <a:lnTo>
                  <a:pt x="0" y="2738564"/>
                </a:lnTo>
                <a:lnTo>
                  <a:pt x="0" y="0"/>
                </a:lnTo>
                <a:close/>
              </a:path>
            </a:pathLst>
          </a:custGeom>
          <a:blipFill>
            <a:blip r:embed="rId3"/>
            <a:stretch>
              <a:fillRect l="-34459" t="-62984" r="-113092" b="-65719"/>
            </a:stretch>
          </a:blipFill>
        </p:spPr>
      </p:sp>
      <p:sp>
        <p:nvSpPr>
          <p:cNvPr name="Freeform 3" id="3"/>
          <p:cNvSpPr/>
          <p:nvPr/>
        </p:nvSpPr>
        <p:spPr>
          <a:xfrm flipH="false" flipV="false" rot="0">
            <a:off x="0" y="5265762"/>
            <a:ext cx="3797468" cy="2738564"/>
          </a:xfrm>
          <a:custGeom>
            <a:avLst/>
            <a:gdLst/>
            <a:ahLst/>
            <a:cxnLst/>
            <a:rect r="r" b="b" t="t" l="l"/>
            <a:pathLst>
              <a:path h="2738564" w="3797468">
                <a:moveTo>
                  <a:pt x="0" y="0"/>
                </a:moveTo>
                <a:lnTo>
                  <a:pt x="3797468" y="0"/>
                </a:lnTo>
                <a:lnTo>
                  <a:pt x="3797468" y="2738564"/>
                </a:lnTo>
                <a:lnTo>
                  <a:pt x="0" y="2738564"/>
                </a:lnTo>
                <a:lnTo>
                  <a:pt x="0" y="0"/>
                </a:lnTo>
                <a:close/>
              </a:path>
            </a:pathLst>
          </a:custGeom>
          <a:blipFill>
            <a:blip r:embed="rId4"/>
            <a:stretch>
              <a:fillRect l="-27522" t="-115270" r="-37408" b="-13434"/>
            </a:stretch>
          </a:blipFill>
        </p:spPr>
      </p:sp>
      <p:sp>
        <p:nvSpPr>
          <p:cNvPr name="Freeform 4" id="4"/>
          <p:cNvSpPr/>
          <p:nvPr/>
        </p:nvSpPr>
        <p:spPr>
          <a:xfrm flipH="false" flipV="false" rot="0">
            <a:off x="-33537" y="0"/>
            <a:ext cx="3831004" cy="2527198"/>
          </a:xfrm>
          <a:custGeom>
            <a:avLst/>
            <a:gdLst/>
            <a:ahLst/>
            <a:cxnLst/>
            <a:rect r="r" b="b" t="t" l="l"/>
            <a:pathLst>
              <a:path h="2527198" w="3831004">
                <a:moveTo>
                  <a:pt x="0" y="0"/>
                </a:moveTo>
                <a:lnTo>
                  <a:pt x="3831005" y="0"/>
                </a:lnTo>
                <a:lnTo>
                  <a:pt x="3831005" y="2527198"/>
                </a:lnTo>
                <a:lnTo>
                  <a:pt x="0" y="2527198"/>
                </a:lnTo>
                <a:lnTo>
                  <a:pt x="0" y="0"/>
                </a:lnTo>
                <a:close/>
              </a:path>
            </a:pathLst>
          </a:custGeom>
          <a:blipFill>
            <a:blip r:embed="rId5"/>
            <a:stretch>
              <a:fillRect l="-82239" t="-88188" r="-62769" b="-59644"/>
            </a:stretch>
          </a:blipFill>
        </p:spPr>
      </p:sp>
      <p:sp>
        <p:nvSpPr>
          <p:cNvPr name="AutoShape 5" id="5"/>
          <p:cNvSpPr/>
          <p:nvPr/>
        </p:nvSpPr>
        <p:spPr>
          <a:xfrm>
            <a:off x="8226213" y="1028700"/>
            <a:ext cx="1716102" cy="0"/>
          </a:xfrm>
          <a:prstGeom prst="line">
            <a:avLst/>
          </a:prstGeom>
          <a:ln cap="rnd" w="47625">
            <a:solidFill>
              <a:srgbClr val="6F8764"/>
            </a:solidFill>
            <a:prstDash val="solid"/>
            <a:headEnd type="none" len="sm" w="sm"/>
            <a:tailEnd type="none" len="sm" w="sm"/>
          </a:ln>
        </p:spPr>
      </p:sp>
      <p:sp>
        <p:nvSpPr>
          <p:cNvPr name="Freeform 6" id="6"/>
          <p:cNvSpPr/>
          <p:nvPr/>
        </p:nvSpPr>
        <p:spPr>
          <a:xfrm flipH="false" flipV="false" rot="0">
            <a:off x="0" y="8004326"/>
            <a:ext cx="3797468" cy="2282674"/>
          </a:xfrm>
          <a:custGeom>
            <a:avLst/>
            <a:gdLst/>
            <a:ahLst/>
            <a:cxnLst/>
            <a:rect r="r" b="b" t="t" l="l"/>
            <a:pathLst>
              <a:path h="2282674" w="3797468">
                <a:moveTo>
                  <a:pt x="0" y="0"/>
                </a:moveTo>
                <a:lnTo>
                  <a:pt x="3797468" y="0"/>
                </a:lnTo>
                <a:lnTo>
                  <a:pt x="3797468" y="2282674"/>
                </a:lnTo>
                <a:lnTo>
                  <a:pt x="0" y="2282674"/>
                </a:lnTo>
                <a:lnTo>
                  <a:pt x="0" y="0"/>
                </a:lnTo>
                <a:close/>
              </a:path>
            </a:pathLst>
          </a:custGeom>
          <a:blipFill>
            <a:blip r:embed="rId6"/>
            <a:stretch>
              <a:fillRect l="-4090" t="-27570" r="-85256" b="-82298"/>
            </a:stretch>
          </a:blipFill>
        </p:spPr>
      </p:sp>
      <p:sp>
        <p:nvSpPr>
          <p:cNvPr name="TextBox 7" id="7"/>
          <p:cNvSpPr txBox="true"/>
          <p:nvPr/>
        </p:nvSpPr>
        <p:spPr>
          <a:xfrm rot="0">
            <a:off x="4485044" y="2716573"/>
            <a:ext cx="9521289" cy="984249"/>
          </a:xfrm>
          <a:prstGeom prst="rect">
            <a:avLst/>
          </a:prstGeom>
        </p:spPr>
        <p:txBody>
          <a:bodyPr anchor="t" rtlCol="false" tIns="0" lIns="0" bIns="0" rIns="0">
            <a:spAutoFit/>
          </a:bodyPr>
          <a:lstStyle/>
          <a:p>
            <a:pPr algn="l">
              <a:lnSpc>
                <a:spcPts val="7700"/>
              </a:lnSpc>
              <a:spcBef>
                <a:spcPct val="0"/>
              </a:spcBef>
            </a:pPr>
            <a:r>
              <a:rPr lang="en-US" sz="5500" spc="550">
                <a:solidFill>
                  <a:srgbClr val="444949"/>
                </a:solidFill>
                <a:latin typeface="Coco Gothic"/>
                <a:ea typeface="Coco Gothic"/>
                <a:cs typeface="Coco Gothic"/>
                <a:sym typeface="Coco Gothic"/>
              </a:rPr>
              <a:t>What is a Food System?</a:t>
            </a:r>
          </a:p>
        </p:txBody>
      </p:sp>
      <p:sp>
        <p:nvSpPr>
          <p:cNvPr name="TextBox 8" id="8"/>
          <p:cNvSpPr txBox="true"/>
          <p:nvPr/>
        </p:nvSpPr>
        <p:spPr>
          <a:xfrm rot="0">
            <a:off x="4485044" y="3990399"/>
            <a:ext cx="11522226" cy="2426902"/>
          </a:xfrm>
          <a:prstGeom prst="rect">
            <a:avLst/>
          </a:prstGeom>
        </p:spPr>
        <p:txBody>
          <a:bodyPr anchor="t" rtlCol="false" tIns="0" lIns="0" bIns="0" rIns="0">
            <a:spAutoFit/>
          </a:bodyPr>
          <a:lstStyle/>
          <a:p>
            <a:pPr algn="l">
              <a:lnSpc>
                <a:spcPts val="4826"/>
              </a:lnSpc>
            </a:pPr>
            <a:r>
              <a:rPr lang="en-US" sz="3133" spc="-31">
                <a:solidFill>
                  <a:srgbClr val="444949"/>
                </a:solidFill>
                <a:latin typeface="Coco Gothic"/>
                <a:ea typeface="Coco Gothic"/>
                <a:cs typeface="Coco Gothic"/>
                <a:sym typeface="Coco Gothic"/>
              </a:rPr>
              <a:t>A Food System is a cycle of activities, impacts, and policies associated with producing, distributing, selling, consuming food, and disposing food including the individuals, businesses &amp; organizations doing those activities (UF IFAS)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Freeform 2" id="2"/>
          <p:cNvSpPr/>
          <p:nvPr/>
        </p:nvSpPr>
        <p:spPr>
          <a:xfrm flipH="false" flipV="false" rot="0">
            <a:off x="-16768" y="2527198"/>
            <a:ext cx="3797468" cy="2738564"/>
          </a:xfrm>
          <a:custGeom>
            <a:avLst/>
            <a:gdLst/>
            <a:ahLst/>
            <a:cxnLst/>
            <a:rect r="r" b="b" t="t" l="l"/>
            <a:pathLst>
              <a:path h="2738564" w="3797468">
                <a:moveTo>
                  <a:pt x="0" y="0"/>
                </a:moveTo>
                <a:lnTo>
                  <a:pt x="3797467" y="0"/>
                </a:lnTo>
                <a:lnTo>
                  <a:pt x="3797467" y="2738564"/>
                </a:lnTo>
                <a:lnTo>
                  <a:pt x="0" y="2738564"/>
                </a:lnTo>
                <a:lnTo>
                  <a:pt x="0" y="0"/>
                </a:lnTo>
                <a:close/>
              </a:path>
            </a:pathLst>
          </a:custGeom>
          <a:blipFill>
            <a:blip r:embed="rId3"/>
            <a:stretch>
              <a:fillRect l="-34459" t="-62984" r="-113092" b="-65719"/>
            </a:stretch>
          </a:blipFill>
        </p:spPr>
      </p:sp>
      <p:sp>
        <p:nvSpPr>
          <p:cNvPr name="Freeform 3" id="3"/>
          <p:cNvSpPr/>
          <p:nvPr/>
        </p:nvSpPr>
        <p:spPr>
          <a:xfrm flipH="false" flipV="false" rot="0">
            <a:off x="0" y="5265762"/>
            <a:ext cx="3797468" cy="2738564"/>
          </a:xfrm>
          <a:custGeom>
            <a:avLst/>
            <a:gdLst/>
            <a:ahLst/>
            <a:cxnLst/>
            <a:rect r="r" b="b" t="t" l="l"/>
            <a:pathLst>
              <a:path h="2738564" w="3797468">
                <a:moveTo>
                  <a:pt x="0" y="0"/>
                </a:moveTo>
                <a:lnTo>
                  <a:pt x="3797468" y="0"/>
                </a:lnTo>
                <a:lnTo>
                  <a:pt x="3797468" y="2738564"/>
                </a:lnTo>
                <a:lnTo>
                  <a:pt x="0" y="2738564"/>
                </a:lnTo>
                <a:lnTo>
                  <a:pt x="0" y="0"/>
                </a:lnTo>
                <a:close/>
              </a:path>
            </a:pathLst>
          </a:custGeom>
          <a:blipFill>
            <a:blip r:embed="rId4"/>
            <a:stretch>
              <a:fillRect l="-27522" t="-115270" r="-37408" b="-13434"/>
            </a:stretch>
          </a:blipFill>
        </p:spPr>
      </p:sp>
      <p:sp>
        <p:nvSpPr>
          <p:cNvPr name="Freeform 4" id="4"/>
          <p:cNvSpPr/>
          <p:nvPr/>
        </p:nvSpPr>
        <p:spPr>
          <a:xfrm flipH="false" flipV="false" rot="0">
            <a:off x="-33537" y="0"/>
            <a:ext cx="3831004" cy="2527198"/>
          </a:xfrm>
          <a:custGeom>
            <a:avLst/>
            <a:gdLst/>
            <a:ahLst/>
            <a:cxnLst/>
            <a:rect r="r" b="b" t="t" l="l"/>
            <a:pathLst>
              <a:path h="2527198" w="3831004">
                <a:moveTo>
                  <a:pt x="0" y="0"/>
                </a:moveTo>
                <a:lnTo>
                  <a:pt x="3831005" y="0"/>
                </a:lnTo>
                <a:lnTo>
                  <a:pt x="3831005" y="2527198"/>
                </a:lnTo>
                <a:lnTo>
                  <a:pt x="0" y="2527198"/>
                </a:lnTo>
                <a:lnTo>
                  <a:pt x="0" y="0"/>
                </a:lnTo>
                <a:close/>
              </a:path>
            </a:pathLst>
          </a:custGeom>
          <a:blipFill>
            <a:blip r:embed="rId5"/>
            <a:stretch>
              <a:fillRect l="-82239" t="-88188" r="-62769" b="-59644"/>
            </a:stretch>
          </a:blipFill>
        </p:spPr>
      </p:sp>
      <p:sp>
        <p:nvSpPr>
          <p:cNvPr name="AutoShape 5" id="5"/>
          <p:cNvSpPr/>
          <p:nvPr/>
        </p:nvSpPr>
        <p:spPr>
          <a:xfrm>
            <a:off x="8226213" y="1028700"/>
            <a:ext cx="1716102" cy="0"/>
          </a:xfrm>
          <a:prstGeom prst="line">
            <a:avLst/>
          </a:prstGeom>
          <a:ln cap="rnd" w="47625">
            <a:solidFill>
              <a:srgbClr val="6F8764"/>
            </a:solidFill>
            <a:prstDash val="solid"/>
            <a:headEnd type="none" len="sm" w="sm"/>
            <a:tailEnd type="none" len="sm" w="sm"/>
          </a:ln>
        </p:spPr>
      </p:sp>
      <p:sp>
        <p:nvSpPr>
          <p:cNvPr name="Freeform 6" id="6"/>
          <p:cNvSpPr/>
          <p:nvPr/>
        </p:nvSpPr>
        <p:spPr>
          <a:xfrm flipH="false" flipV="false" rot="0">
            <a:off x="0" y="8004326"/>
            <a:ext cx="3797468" cy="2282674"/>
          </a:xfrm>
          <a:custGeom>
            <a:avLst/>
            <a:gdLst/>
            <a:ahLst/>
            <a:cxnLst/>
            <a:rect r="r" b="b" t="t" l="l"/>
            <a:pathLst>
              <a:path h="2282674" w="3797468">
                <a:moveTo>
                  <a:pt x="0" y="0"/>
                </a:moveTo>
                <a:lnTo>
                  <a:pt x="3797468" y="0"/>
                </a:lnTo>
                <a:lnTo>
                  <a:pt x="3797468" y="2282674"/>
                </a:lnTo>
                <a:lnTo>
                  <a:pt x="0" y="2282674"/>
                </a:lnTo>
                <a:lnTo>
                  <a:pt x="0" y="0"/>
                </a:lnTo>
                <a:close/>
              </a:path>
            </a:pathLst>
          </a:custGeom>
          <a:blipFill>
            <a:blip r:embed="rId6"/>
            <a:stretch>
              <a:fillRect l="-4090" t="-27570" r="-85256" b="-82298"/>
            </a:stretch>
          </a:blipFill>
        </p:spPr>
      </p:sp>
      <p:sp>
        <p:nvSpPr>
          <p:cNvPr name="Freeform 7" id="7"/>
          <p:cNvSpPr/>
          <p:nvPr/>
        </p:nvSpPr>
        <p:spPr>
          <a:xfrm flipH="false" flipV="false" rot="0">
            <a:off x="7196901" y="6935623"/>
            <a:ext cx="1281969" cy="1678519"/>
          </a:xfrm>
          <a:custGeom>
            <a:avLst/>
            <a:gdLst/>
            <a:ahLst/>
            <a:cxnLst/>
            <a:rect r="r" b="b" t="t" l="l"/>
            <a:pathLst>
              <a:path h="1678519" w="1281969">
                <a:moveTo>
                  <a:pt x="0" y="0"/>
                </a:moveTo>
                <a:lnTo>
                  <a:pt x="1281969" y="0"/>
                </a:lnTo>
                <a:lnTo>
                  <a:pt x="1281969" y="1678519"/>
                </a:lnTo>
                <a:lnTo>
                  <a:pt x="0" y="16785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9664260" y="6895976"/>
            <a:ext cx="1784997" cy="1718165"/>
          </a:xfrm>
          <a:custGeom>
            <a:avLst/>
            <a:gdLst/>
            <a:ahLst/>
            <a:cxnLst/>
            <a:rect r="r" b="b" t="t" l="l"/>
            <a:pathLst>
              <a:path h="1718165" w="1784997">
                <a:moveTo>
                  <a:pt x="0" y="0"/>
                </a:moveTo>
                <a:lnTo>
                  <a:pt x="1784997" y="0"/>
                </a:lnTo>
                <a:lnTo>
                  <a:pt x="1784997" y="1718166"/>
                </a:lnTo>
                <a:lnTo>
                  <a:pt x="0" y="17181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156660" y="6895976"/>
            <a:ext cx="1957456" cy="1678519"/>
          </a:xfrm>
          <a:custGeom>
            <a:avLst/>
            <a:gdLst/>
            <a:ahLst/>
            <a:cxnLst/>
            <a:rect r="r" b="b" t="t" l="l"/>
            <a:pathLst>
              <a:path h="1678519" w="1957456">
                <a:moveTo>
                  <a:pt x="0" y="0"/>
                </a:moveTo>
                <a:lnTo>
                  <a:pt x="1957456" y="0"/>
                </a:lnTo>
                <a:lnTo>
                  <a:pt x="1957456" y="1678519"/>
                </a:lnTo>
                <a:lnTo>
                  <a:pt x="0" y="167851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4903616" y="3579723"/>
            <a:ext cx="12223373" cy="3814191"/>
          </a:xfrm>
          <a:prstGeom prst="rect">
            <a:avLst/>
          </a:prstGeom>
        </p:spPr>
        <p:txBody>
          <a:bodyPr anchor="t" rtlCol="false" tIns="0" lIns="0" bIns="0" rIns="0">
            <a:spAutoFit/>
          </a:bodyPr>
          <a:lstStyle/>
          <a:p>
            <a:pPr algn="l">
              <a:lnSpc>
                <a:spcPts val="4465"/>
              </a:lnSpc>
            </a:pPr>
            <a:r>
              <a:rPr lang="en-US" sz="2899" spc="-28">
                <a:solidFill>
                  <a:srgbClr val="444949"/>
                </a:solidFill>
                <a:latin typeface="Coco Gothic"/>
                <a:ea typeface="Coco Gothic"/>
                <a:cs typeface="Coco Gothic"/>
                <a:sym typeface="Coco Gothic"/>
              </a:rPr>
              <a:t>Food plans are strategies that identify how a city may address their community’s food related needs &amp; offer opportunities for growth. It creates a plan to ensure affordable and accessible fresh food, supports locally owned farms &amp; food businesses, outlines an emergency preparedness strategy, while also offering ways to efficiently handle food waste.</a:t>
            </a:r>
          </a:p>
          <a:p>
            <a:pPr algn="l">
              <a:lnSpc>
                <a:spcPts val="3388"/>
              </a:lnSpc>
            </a:pPr>
          </a:p>
        </p:txBody>
      </p:sp>
      <p:sp>
        <p:nvSpPr>
          <p:cNvPr name="TextBox 11" id="11"/>
          <p:cNvSpPr txBox="true"/>
          <p:nvPr/>
        </p:nvSpPr>
        <p:spPr>
          <a:xfrm rot="0">
            <a:off x="4903616" y="2507406"/>
            <a:ext cx="9521289" cy="993774"/>
          </a:xfrm>
          <a:prstGeom prst="rect">
            <a:avLst/>
          </a:prstGeom>
        </p:spPr>
        <p:txBody>
          <a:bodyPr anchor="t" rtlCol="false" tIns="0" lIns="0" bIns="0" rIns="0">
            <a:spAutoFit/>
          </a:bodyPr>
          <a:lstStyle/>
          <a:p>
            <a:pPr algn="l">
              <a:lnSpc>
                <a:spcPts val="7700"/>
              </a:lnSpc>
              <a:spcBef>
                <a:spcPct val="0"/>
              </a:spcBef>
            </a:pPr>
            <a:r>
              <a:rPr lang="en-US" b="true" sz="5500" spc="550">
                <a:solidFill>
                  <a:srgbClr val="6F8764"/>
                </a:solidFill>
                <a:latin typeface="Coco Gothic Bold"/>
                <a:ea typeface="Coco Gothic Bold"/>
                <a:cs typeface="Coco Gothic Bold"/>
                <a:sym typeface="Coco Gothic Bold"/>
              </a:rPr>
              <a:t>What is a Food Plan?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Freeform 2" id="2"/>
          <p:cNvSpPr/>
          <p:nvPr/>
        </p:nvSpPr>
        <p:spPr>
          <a:xfrm flipH="false" flipV="false" rot="0">
            <a:off x="14473764" y="2527198"/>
            <a:ext cx="3797468" cy="2738564"/>
          </a:xfrm>
          <a:custGeom>
            <a:avLst/>
            <a:gdLst/>
            <a:ahLst/>
            <a:cxnLst/>
            <a:rect r="r" b="b" t="t" l="l"/>
            <a:pathLst>
              <a:path h="2738564" w="3797468">
                <a:moveTo>
                  <a:pt x="0" y="0"/>
                </a:moveTo>
                <a:lnTo>
                  <a:pt x="3797468" y="0"/>
                </a:lnTo>
                <a:lnTo>
                  <a:pt x="3797468" y="2738564"/>
                </a:lnTo>
                <a:lnTo>
                  <a:pt x="0" y="2738564"/>
                </a:lnTo>
                <a:lnTo>
                  <a:pt x="0" y="0"/>
                </a:lnTo>
                <a:close/>
              </a:path>
            </a:pathLst>
          </a:custGeom>
          <a:blipFill>
            <a:blip r:embed="rId3"/>
            <a:stretch>
              <a:fillRect l="-34459" t="-62984" r="-113092" b="-65719"/>
            </a:stretch>
          </a:blipFill>
        </p:spPr>
      </p:sp>
      <p:sp>
        <p:nvSpPr>
          <p:cNvPr name="Freeform 3" id="3"/>
          <p:cNvSpPr/>
          <p:nvPr/>
        </p:nvSpPr>
        <p:spPr>
          <a:xfrm flipH="false" flipV="false" rot="0">
            <a:off x="14490532" y="5265762"/>
            <a:ext cx="3797468" cy="2738564"/>
          </a:xfrm>
          <a:custGeom>
            <a:avLst/>
            <a:gdLst/>
            <a:ahLst/>
            <a:cxnLst/>
            <a:rect r="r" b="b" t="t" l="l"/>
            <a:pathLst>
              <a:path h="2738564" w="3797468">
                <a:moveTo>
                  <a:pt x="0" y="0"/>
                </a:moveTo>
                <a:lnTo>
                  <a:pt x="3797468" y="0"/>
                </a:lnTo>
                <a:lnTo>
                  <a:pt x="3797468" y="2738564"/>
                </a:lnTo>
                <a:lnTo>
                  <a:pt x="0" y="2738564"/>
                </a:lnTo>
                <a:lnTo>
                  <a:pt x="0" y="0"/>
                </a:lnTo>
                <a:close/>
              </a:path>
            </a:pathLst>
          </a:custGeom>
          <a:blipFill>
            <a:blip r:embed="rId4"/>
            <a:stretch>
              <a:fillRect l="-27522" t="-115270" r="-37408" b="-13434"/>
            </a:stretch>
          </a:blipFill>
        </p:spPr>
      </p:sp>
      <p:sp>
        <p:nvSpPr>
          <p:cNvPr name="Freeform 4" id="4"/>
          <p:cNvSpPr/>
          <p:nvPr/>
        </p:nvSpPr>
        <p:spPr>
          <a:xfrm flipH="false" flipV="false" rot="0">
            <a:off x="14456996" y="0"/>
            <a:ext cx="3831004" cy="2527198"/>
          </a:xfrm>
          <a:custGeom>
            <a:avLst/>
            <a:gdLst/>
            <a:ahLst/>
            <a:cxnLst/>
            <a:rect r="r" b="b" t="t" l="l"/>
            <a:pathLst>
              <a:path h="2527198" w="3831004">
                <a:moveTo>
                  <a:pt x="0" y="0"/>
                </a:moveTo>
                <a:lnTo>
                  <a:pt x="3831004" y="0"/>
                </a:lnTo>
                <a:lnTo>
                  <a:pt x="3831004" y="2527198"/>
                </a:lnTo>
                <a:lnTo>
                  <a:pt x="0" y="2527198"/>
                </a:lnTo>
                <a:lnTo>
                  <a:pt x="0" y="0"/>
                </a:lnTo>
                <a:close/>
              </a:path>
            </a:pathLst>
          </a:custGeom>
          <a:blipFill>
            <a:blip r:embed="rId5"/>
            <a:stretch>
              <a:fillRect l="-82239" t="-88188" r="-62769" b="-59644"/>
            </a:stretch>
          </a:blipFill>
        </p:spPr>
      </p:sp>
      <p:sp>
        <p:nvSpPr>
          <p:cNvPr name="Freeform 5" id="5"/>
          <p:cNvSpPr/>
          <p:nvPr/>
        </p:nvSpPr>
        <p:spPr>
          <a:xfrm flipH="false" flipV="false" rot="0">
            <a:off x="14490532" y="8004326"/>
            <a:ext cx="3797468" cy="2282674"/>
          </a:xfrm>
          <a:custGeom>
            <a:avLst/>
            <a:gdLst/>
            <a:ahLst/>
            <a:cxnLst/>
            <a:rect r="r" b="b" t="t" l="l"/>
            <a:pathLst>
              <a:path h="2282674" w="3797468">
                <a:moveTo>
                  <a:pt x="0" y="0"/>
                </a:moveTo>
                <a:lnTo>
                  <a:pt x="3797468" y="0"/>
                </a:lnTo>
                <a:lnTo>
                  <a:pt x="3797468" y="2282674"/>
                </a:lnTo>
                <a:lnTo>
                  <a:pt x="0" y="2282674"/>
                </a:lnTo>
                <a:lnTo>
                  <a:pt x="0" y="0"/>
                </a:lnTo>
                <a:close/>
              </a:path>
            </a:pathLst>
          </a:custGeom>
          <a:blipFill>
            <a:blip r:embed="rId6"/>
            <a:stretch>
              <a:fillRect l="-4090" t="-27570" r="-85256" b="-82298"/>
            </a:stretch>
          </a:blipFill>
        </p:spPr>
      </p:sp>
      <p:sp>
        <p:nvSpPr>
          <p:cNvPr name="Freeform 6" id="6"/>
          <p:cNvSpPr/>
          <p:nvPr/>
        </p:nvSpPr>
        <p:spPr>
          <a:xfrm flipH="false" flipV="false" rot="-5400000">
            <a:off x="15830310" y="-4336256"/>
            <a:ext cx="5482971" cy="8229600"/>
          </a:xfrm>
          <a:custGeom>
            <a:avLst/>
            <a:gdLst/>
            <a:ahLst/>
            <a:cxnLst/>
            <a:rect r="r" b="b" t="t" l="l"/>
            <a:pathLst>
              <a:path h="8229600" w="5482971">
                <a:moveTo>
                  <a:pt x="0" y="0"/>
                </a:moveTo>
                <a:lnTo>
                  <a:pt x="5482971" y="0"/>
                </a:lnTo>
                <a:lnTo>
                  <a:pt x="5482971" y="8229600"/>
                </a:lnTo>
                <a:lnTo>
                  <a:pt x="0" y="8229600"/>
                </a:lnTo>
                <a:lnTo>
                  <a:pt x="0" y="0"/>
                </a:lnTo>
                <a:close/>
              </a:path>
            </a:pathLst>
          </a:custGeom>
          <a:blipFill>
            <a:blip r:embed="rId7"/>
            <a:stretch>
              <a:fillRect l="0" t="0" r="0" b="0"/>
            </a:stretch>
          </a:blipFill>
        </p:spPr>
      </p:sp>
      <p:sp>
        <p:nvSpPr>
          <p:cNvPr name="Freeform 7" id="7"/>
          <p:cNvSpPr/>
          <p:nvPr/>
        </p:nvSpPr>
        <p:spPr>
          <a:xfrm flipH="false" flipV="false" rot="5400000">
            <a:off x="15011600" y="1989362"/>
            <a:ext cx="2738564" cy="3814236"/>
          </a:xfrm>
          <a:custGeom>
            <a:avLst/>
            <a:gdLst/>
            <a:ahLst/>
            <a:cxnLst/>
            <a:rect r="r" b="b" t="t" l="l"/>
            <a:pathLst>
              <a:path h="3814236" w="2738564">
                <a:moveTo>
                  <a:pt x="0" y="0"/>
                </a:moveTo>
                <a:lnTo>
                  <a:pt x="2738564" y="0"/>
                </a:lnTo>
                <a:lnTo>
                  <a:pt x="2738564" y="3814236"/>
                </a:lnTo>
                <a:lnTo>
                  <a:pt x="0" y="3814236"/>
                </a:lnTo>
                <a:lnTo>
                  <a:pt x="0" y="0"/>
                </a:lnTo>
                <a:close/>
              </a:path>
            </a:pathLst>
          </a:custGeom>
          <a:blipFill>
            <a:blip r:embed="rId8"/>
            <a:stretch>
              <a:fillRect l="-2971" t="0" r="-2971" b="-14169"/>
            </a:stretch>
          </a:blipFill>
        </p:spPr>
      </p:sp>
      <p:sp>
        <p:nvSpPr>
          <p:cNvPr name="Freeform 8" id="8"/>
          <p:cNvSpPr/>
          <p:nvPr/>
        </p:nvSpPr>
        <p:spPr>
          <a:xfrm flipH="false" flipV="false" rot="0">
            <a:off x="14490532" y="5275287"/>
            <a:ext cx="4232132" cy="2729039"/>
          </a:xfrm>
          <a:custGeom>
            <a:avLst/>
            <a:gdLst/>
            <a:ahLst/>
            <a:cxnLst/>
            <a:rect r="r" b="b" t="t" l="l"/>
            <a:pathLst>
              <a:path h="2729039" w="4232132">
                <a:moveTo>
                  <a:pt x="0" y="0"/>
                </a:moveTo>
                <a:lnTo>
                  <a:pt x="4232132" y="0"/>
                </a:lnTo>
                <a:lnTo>
                  <a:pt x="4232132" y="2729039"/>
                </a:lnTo>
                <a:lnTo>
                  <a:pt x="0" y="2729039"/>
                </a:lnTo>
                <a:lnTo>
                  <a:pt x="0" y="0"/>
                </a:lnTo>
                <a:close/>
              </a:path>
            </a:pathLst>
          </a:custGeom>
          <a:blipFill>
            <a:blip r:embed="rId9"/>
            <a:stretch>
              <a:fillRect l="-7574" t="0" r="-7574" b="0"/>
            </a:stretch>
          </a:blipFill>
        </p:spPr>
      </p:sp>
      <p:sp>
        <p:nvSpPr>
          <p:cNvPr name="Freeform 9" id="9"/>
          <p:cNvSpPr/>
          <p:nvPr/>
        </p:nvSpPr>
        <p:spPr>
          <a:xfrm flipH="false" flipV="false" rot="0">
            <a:off x="14490532" y="8013851"/>
            <a:ext cx="4413179" cy="2944794"/>
          </a:xfrm>
          <a:custGeom>
            <a:avLst/>
            <a:gdLst/>
            <a:ahLst/>
            <a:cxnLst/>
            <a:rect r="r" b="b" t="t" l="l"/>
            <a:pathLst>
              <a:path h="2944794" w="4413179">
                <a:moveTo>
                  <a:pt x="0" y="0"/>
                </a:moveTo>
                <a:lnTo>
                  <a:pt x="4413179" y="0"/>
                </a:lnTo>
                <a:lnTo>
                  <a:pt x="4413179" y="2944794"/>
                </a:lnTo>
                <a:lnTo>
                  <a:pt x="0" y="2944794"/>
                </a:lnTo>
                <a:lnTo>
                  <a:pt x="0" y="0"/>
                </a:lnTo>
                <a:close/>
              </a:path>
            </a:pathLst>
          </a:custGeom>
          <a:blipFill>
            <a:blip r:embed="rId10"/>
            <a:stretch>
              <a:fillRect l="-76" t="0" r="-76" b="0"/>
            </a:stretch>
          </a:blipFill>
        </p:spPr>
      </p:sp>
      <p:sp>
        <p:nvSpPr>
          <p:cNvPr name="Freeform 10" id="10"/>
          <p:cNvSpPr/>
          <p:nvPr/>
        </p:nvSpPr>
        <p:spPr>
          <a:xfrm flipH="false" flipV="false" rot="0">
            <a:off x="14490532" y="8003988"/>
            <a:ext cx="4232132" cy="2424462"/>
          </a:xfrm>
          <a:custGeom>
            <a:avLst/>
            <a:gdLst/>
            <a:ahLst/>
            <a:cxnLst/>
            <a:rect r="r" b="b" t="t" l="l"/>
            <a:pathLst>
              <a:path h="2424462" w="4232132">
                <a:moveTo>
                  <a:pt x="0" y="0"/>
                </a:moveTo>
                <a:lnTo>
                  <a:pt x="4232132" y="0"/>
                </a:lnTo>
                <a:lnTo>
                  <a:pt x="4232132" y="2424463"/>
                </a:lnTo>
                <a:lnTo>
                  <a:pt x="0" y="2424463"/>
                </a:lnTo>
                <a:lnTo>
                  <a:pt x="0" y="0"/>
                </a:lnTo>
                <a:close/>
              </a:path>
            </a:pathLst>
          </a:custGeom>
          <a:blipFill>
            <a:blip r:embed="rId11"/>
            <a:stretch>
              <a:fillRect l="-9089" t="-13533" r="0" b="-13533"/>
            </a:stretch>
          </a:blipFill>
        </p:spPr>
      </p:sp>
      <p:sp>
        <p:nvSpPr>
          <p:cNvPr name="TextBox 11" id="11"/>
          <p:cNvSpPr txBox="true"/>
          <p:nvPr/>
        </p:nvSpPr>
        <p:spPr>
          <a:xfrm rot="0">
            <a:off x="1028700" y="2572378"/>
            <a:ext cx="13171280" cy="2562478"/>
          </a:xfrm>
          <a:prstGeom prst="rect">
            <a:avLst/>
          </a:prstGeom>
        </p:spPr>
        <p:txBody>
          <a:bodyPr anchor="t" rtlCol="false" tIns="0" lIns="0" bIns="0" rIns="0">
            <a:spAutoFit/>
          </a:bodyPr>
          <a:lstStyle/>
          <a:p>
            <a:pPr algn="l">
              <a:lnSpc>
                <a:spcPts val="3388"/>
              </a:lnSpc>
            </a:pPr>
            <a:r>
              <a:rPr lang="en-US" sz="2200" spc="-22">
                <a:solidFill>
                  <a:srgbClr val="444949"/>
                </a:solidFill>
                <a:latin typeface="Coco Gothic"/>
                <a:ea typeface="Coco Gothic"/>
                <a:cs typeface="Coco Gothic"/>
                <a:sym typeface="Coco Gothic"/>
              </a:rPr>
              <a:t>A robust analysis of Jacksonville’s food system. The current state of our food production, distribution, access, and waste sectors. Analyzing their operations, economic value &amp; policies that support or stifle progress &amp; partnerships </a:t>
            </a:r>
          </a:p>
          <a:p>
            <a:pPr algn="l">
              <a:lnSpc>
                <a:spcPts val="3388"/>
              </a:lnSpc>
            </a:pPr>
          </a:p>
          <a:p>
            <a:pPr algn="l">
              <a:lnSpc>
                <a:spcPts val="3388"/>
              </a:lnSpc>
            </a:pPr>
            <a:r>
              <a:rPr lang="en-US" sz="2200" spc="-22" b="true">
                <a:solidFill>
                  <a:srgbClr val="444949"/>
                </a:solidFill>
                <a:latin typeface="Coco Gothic Bold"/>
                <a:ea typeface="Coco Gothic Bold"/>
                <a:cs typeface="Coco Gothic Bold"/>
                <a:sym typeface="Coco Gothic Bold"/>
              </a:rPr>
              <a:t>It’s a snapshot of how food  is being produced, moved around, eaten, and wasted within the city. </a:t>
            </a:r>
          </a:p>
          <a:p>
            <a:pPr algn="l">
              <a:lnSpc>
                <a:spcPts val="3388"/>
              </a:lnSpc>
            </a:pPr>
          </a:p>
        </p:txBody>
      </p:sp>
      <p:sp>
        <p:nvSpPr>
          <p:cNvPr name="TextBox 12" id="12"/>
          <p:cNvSpPr txBox="true"/>
          <p:nvPr/>
        </p:nvSpPr>
        <p:spPr>
          <a:xfrm rot="0">
            <a:off x="901390" y="695274"/>
            <a:ext cx="9521289" cy="984249"/>
          </a:xfrm>
          <a:prstGeom prst="rect">
            <a:avLst/>
          </a:prstGeom>
        </p:spPr>
        <p:txBody>
          <a:bodyPr anchor="t" rtlCol="false" tIns="0" lIns="0" bIns="0" rIns="0">
            <a:spAutoFit/>
          </a:bodyPr>
          <a:lstStyle/>
          <a:p>
            <a:pPr algn="l">
              <a:lnSpc>
                <a:spcPts val="7700"/>
              </a:lnSpc>
              <a:spcBef>
                <a:spcPct val="0"/>
              </a:spcBef>
            </a:pPr>
            <a:r>
              <a:rPr lang="en-US" sz="5500" spc="550">
                <a:solidFill>
                  <a:srgbClr val="6F8764"/>
                </a:solidFill>
                <a:latin typeface="Coco Gothic"/>
                <a:ea typeface="Coco Gothic"/>
                <a:cs typeface="Coco Gothic"/>
                <a:sym typeface="Coco Gothic"/>
              </a:rPr>
              <a:t>What’s in a Food Plan </a:t>
            </a:r>
          </a:p>
        </p:txBody>
      </p:sp>
      <p:sp>
        <p:nvSpPr>
          <p:cNvPr name="TextBox 13" id="13"/>
          <p:cNvSpPr txBox="true"/>
          <p:nvPr/>
        </p:nvSpPr>
        <p:spPr>
          <a:xfrm rot="0">
            <a:off x="1028700" y="1894554"/>
            <a:ext cx="4319945" cy="625476"/>
          </a:xfrm>
          <a:prstGeom prst="rect">
            <a:avLst/>
          </a:prstGeom>
        </p:spPr>
        <p:txBody>
          <a:bodyPr anchor="t" rtlCol="false" tIns="0" lIns="0" bIns="0" rIns="0">
            <a:spAutoFit/>
          </a:bodyPr>
          <a:lstStyle/>
          <a:p>
            <a:pPr algn="l">
              <a:lnSpc>
                <a:spcPts val="4899"/>
              </a:lnSpc>
              <a:spcBef>
                <a:spcPct val="0"/>
              </a:spcBef>
            </a:pPr>
            <a:r>
              <a:rPr lang="en-US" b="true" sz="3499" spc="-34">
                <a:solidFill>
                  <a:srgbClr val="444949"/>
                </a:solidFill>
                <a:latin typeface="Coco Gothic Bold"/>
                <a:ea typeface="Coco Gothic Bold"/>
                <a:cs typeface="Coco Gothic Bold"/>
                <a:sym typeface="Coco Gothic Bold"/>
              </a:rPr>
              <a:t>Analysis of Pillars</a:t>
            </a:r>
          </a:p>
        </p:txBody>
      </p:sp>
      <p:sp>
        <p:nvSpPr>
          <p:cNvPr name="TextBox 14" id="14"/>
          <p:cNvSpPr txBox="true"/>
          <p:nvPr/>
        </p:nvSpPr>
        <p:spPr>
          <a:xfrm rot="0">
            <a:off x="1028700" y="5139619"/>
            <a:ext cx="6775179" cy="625476"/>
          </a:xfrm>
          <a:prstGeom prst="rect">
            <a:avLst/>
          </a:prstGeom>
        </p:spPr>
        <p:txBody>
          <a:bodyPr anchor="t" rtlCol="false" tIns="0" lIns="0" bIns="0" rIns="0">
            <a:spAutoFit/>
          </a:bodyPr>
          <a:lstStyle/>
          <a:p>
            <a:pPr algn="l">
              <a:lnSpc>
                <a:spcPts val="4899"/>
              </a:lnSpc>
              <a:spcBef>
                <a:spcPct val="0"/>
              </a:spcBef>
            </a:pPr>
            <a:r>
              <a:rPr lang="en-US" b="true" sz="3499" spc="-34">
                <a:solidFill>
                  <a:srgbClr val="444949"/>
                </a:solidFill>
                <a:latin typeface="Coco Gothic Bold"/>
                <a:ea typeface="Coco Gothic Bold"/>
                <a:cs typeface="Coco Gothic Bold"/>
                <a:sym typeface="Coco Gothic Bold"/>
              </a:rPr>
              <a:t>Identifying Gaps &amp; Constraints</a:t>
            </a:r>
          </a:p>
        </p:txBody>
      </p:sp>
      <p:sp>
        <p:nvSpPr>
          <p:cNvPr name="TextBox 15" id="15"/>
          <p:cNvSpPr txBox="true"/>
          <p:nvPr/>
        </p:nvSpPr>
        <p:spPr>
          <a:xfrm rot="0">
            <a:off x="1028700" y="5812720"/>
            <a:ext cx="13171280" cy="1276603"/>
          </a:xfrm>
          <a:prstGeom prst="rect">
            <a:avLst/>
          </a:prstGeom>
        </p:spPr>
        <p:txBody>
          <a:bodyPr anchor="t" rtlCol="false" tIns="0" lIns="0" bIns="0" rIns="0">
            <a:spAutoFit/>
          </a:bodyPr>
          <a:lstStyle/>
          <a:p>
            <a:pPr algn="l">
              <a:lnSpc>
                <a:spcPts val="3388"/>
              </a:lnSpc>
            </a:pPr>
            <a:r>
              <a:rPr lang="en-US" sz="2200" spc="-22">
                <a:solidFill>
                  <a:srgbClr val="444949"/>
                </a:solidFill>
                <a:latin typeface="Coco Gothic"/>
                <a:ea typeface="Coco Gothic"/>
                <a:cs typeface="Coco Gothic"/>
                <a:sym typeface="Coco Gothic"/>
              </a:rPr>
              <a:t>The analysis depicting the current state of our food system will highlight gaps and constraints within each pillar. (i.e. Local agencies are not steering the process of grocery store placement in food insecure areas )</a:t>
            </a:r>
          </a:p>
        </p:txBody>
      </p:sp>
      <p:sp>
        <p:nvSpPr>
          <p:cNvPr name="TextBox 16" id="16"/>
          <p:cNvSpPr txBox="true"/>
          <p:nvPr/>
        </p:nvSpPr>
        <p:spPr>
          <a:xfrm rot="0">
            <a:off x="1028700" y="8247317"/>
            <a:ext cx="13171280" cy="1276603"/>
          </a:xfrm>
          <a:prstGeom prst="rect">
            <a:avLst/>
          </a:prstGeom>
        </p:spPr>
        <p:txBody>
          <a:bodyPr anchor="t" rtlCol="false" tIns="0" lIns="0" bIns="0" rIns="0">
            <a:spAutoFit/>
          </a:bodyPr>
          <a:lstStyle/>
          <a:p>
            <a:pPr algn="l">
              <a:lnSpc>
                <a:spcPts val="3388"/>
              </a:lnSpc>
            </a:pPr>
            <a:r>
              <a:rPr lang="en-US" sz="2200" spc="-22">
                <a:solidFill>
                  <a:srgbClr val="444949"/>
                </a:solidFill>
                <a:latin typeface="Coco Gothic"/>
                <a:ea typeface="Coco Gothic"/>
                <a:cs typeface="Coco Gothic"/>
                <a:sym typeface="Coco Gothic"/>
              </a:rPr>
              <a:t>Based on the analysis of all pillars, identifying gaps and constraints, and working alongside stakeholders. This plan will comprise of opportunities for growth within our food system. (i.e. circulate common language, incentivize local business partnerships, food policy proposals)</a:t>
            </a:r>
          </a:p>
        </p:txBody>
      </p:sp>
      <p:sp>
        <p:nvSpPr>
          <p:cNvPr name="TextBox 17" id="17"/>
          <p:cNvSpPr txBox="true"/>
          <p:nvPr/>
        </p:nvSpPr>
        <p:spPr>
          <a:xfrm rot="0">
            <a:off x="1028700" y="7574217"/>
            <a:ext cx="8437901" cy="625476"/>
          </a:xfrm>
          <a:prstGeom prst="rect">
            <a:avLst/>
          </a:prstGeom>
        </p:spPr>
        <p:txBody>
          <a:bodyPr anchor="t" rtlCol="false" tIns="0" lIns="0" bIns="0" rIns="0">
            <a:spAutoFit/>
          </a:bodyPr>
          <a:lstStyle/>
          <a:p>
            <a:pPr algn="l">
              <a:lnSpc>
                <a:spcPts val="4899"/>
              </a:lnSpc>
              <a:spcBef>
                <a:spcPct val="0"/>
              </a:spcBef>
            </a:pPr>
            <a:r>
              <a:rPr lang="en-US" b="true" sz="3499" spc="-34">
                <a:solidFill>
                  <a:srgbClr val="444949"/>
                </a:solidFill>
                <a:latin typeface="Coco Gothic Bold"/>
                <a:ea typeface="Coco Gothic Bold"/>
                <a:cs typeface="Coco Gothic Bold"/>
                <a:sym typeface="Coco Gothic Bold"/>
              </a:rPr>
              <a:t>Identifying Opportunities for Growth</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DC895"/>
        </a:solidFill>
      </p:bgPr>
    </p:bg>
    <p:spTree>
      <p:nvGrpSpPr>
        <p:cNvPr id="1" name=""/>
        <p:cNvGrpSpPr/>
        <p:nvPr/>
      </p:nvGrpSpPr>
      <p:grpSpPr>
        <a:xfrm>
          <a:off x="0" y="0"/>
          <a:ext cx="0" cy="0"/>
          <a:chOff x="0" y="0"/>
          <a:chExt cx="0" cy="0"/>
        </a:xfrm>
      </p:grpSpPr>
      <p:sp>
        <p:nvSpPr>
          <p:cNvPr name="Freeform 2" id="2"/>
          <p:cNvSpPr/>
          <p:nvPr/>
        </p:nvSpPr>
        <p:spPr>
          <a:xfrm flipH="false" flipV="false" rot="-5605957">
            <a:off x="5714312" y="2120935"/>
            <a:ext cx="6329558" cy="6313734"/>
          </a:xfrm>
          <a:custGeom>
            <a:avLst/>
            <a:gdLst/>
            <a:ahLst/>
            <a:cxnLst/>
            <a:rect r="r" b="b" t="t" l="l"/>
            <a:pathLst>
              <a:path h="6313734" w="6329558">
                <a:moveTo>
                  <a:pt x="0" y="0"/>
                </a:moveTo>
                <a:lnTo>
                  <a:pt x="6329558" y="0"/>
                </a:lnTo>
                <a:lnTo>
                  <a:pt x="6329558" y="6313734"/>
                </a:lnTo>
                <a:lnTo>
                  <a:pt x="0" y="63137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561326" y="2956294"/>
            <a:ext cx="759501" cy="759501"/>
          </a:xfrm>
          <a:custGeom>
            <a:avLst/>
            <a:gdLst/>
            <a:ahLst/>
            <a:cxnLst/>
            <a:rect r="r" b="b" t="t" l="l"/>
            <a:pathLst>
              <a:path h="759501" w="759501">
                <a:moveTo>
                  <a:pt x="0" y="0"/>
                </a:moveTo>
                <a:lnTo>
                  <a:pt x="759501" y="0"/>
                </a:lnTo>
                <a:lnTo>
                  <a:pt x="759501" y="759502"/>
                </a:lnTo>
                <a:lnTo>
                  <a:pt x="0" y="759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24245" y="6594152"/>
            <a:ext cx="1341545" cy="924447"/>
          </a:xfrm>
          <a:custGeom>
            <a:avLst/>
            <a:gdLst/>
            <a:ahLst/>
            <a:cxnLst/>
            <a:rect r="r" b="b" t="t" l="l"/>
            <a:pathLst>
              <a:path h="924447" w="1341545">
                <a:moveTo>
                  <a:pt x="0" y="0"/>
                </a:moveTo>
                <a:lnTo>
                  <a:pt x="1341546" y="0"/>
                </a:lnTo>
                <a:lnTo>
                  <a:pt x="1341546" y="924447"/>
                </a:lnTo>
                <a:lnTo>
                  <a:pt x="0" y="9244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642344" y="5323827"/>
            <a:ext cx="918982" cy="1467436"/>
          </a:xfrm>
          <a:custGeom>
            <a:avLst/>
            <a:gdLst/>
            <a:ahLst/>
            <a:cxnLst/>
            <a:rect r="r" b="b" t="t" l="l"/>
            <a:pathLst>
              <a:path h="1467436" w="918982">
                <a:moveTo>
                  <a:pt x="0" y="0"/>
                </a:moveTo>
                <a:lnTo>
                  <a:pt x="918982" y="0"/>
                </a:lnTo>
                <a:lnTo>
                  <a:pt x="918982" y="1467436"/>
                </a:lnTo>
                <a:lnTo>
                  <a:pt x="0" y="14674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245383" y="3916838"/>
            <a:ext cx="1129058" cy="1131888"/>
          </a:xfrm>
          <a:custGeom>
            <a:avLst/>
            <a:gdLst/>
            <a:ahLst/>
            <a:cxnLst/>
            <a:rect r="r" b="b" t="t" l="l"/>
            <a:pathLst>
              <a:path h="1131888" w="1129058">
                <a:moveTo>
                  <a:pt x="0" y="0"/>
                </a:moveTo>
                <a:lnTo>
                  <a:pt x="1129058" y="0"/>
                </a:lnTo>
                <a:lnTo>
                  <a:pt x="1129058" y="1131888"/>
                </a:lnTo>
                <a:lnTo>
                  <a:pt x="0" y="11318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1537897" y="2861044"/>
            <a:ext cx="2857500" cy="625476"/>
          </a:xfrm>
          <a:prstGeom prst="rect">
            <a:avLst/>
          </a:prstGeom>
        </p:spPr>
        <p:txBody>
          <a:bodyPr anchor="t" rtlCol="false" tIns="0" lIns="0" bIns="0" rIns="0">
            <a:spAutoFit/>
          </a:bodyPr>
          <a:lstStyle/>
          <a:p>
            <a:pPr algn="l">
              <a:lnSpc>
                <a:spcPts val="4899"/>
              </a:lnSpc>
            </a:pPr>
            <a:r>
              <a:rPr lang="en-US" sz="3499" b="true">
                <a:solidFill>
                  <a:srgbClr val="3E4231"/>
                </a:solidFill>
                <a:latin typeface="Coco Gothic Bold"/>
                <a:ea typeface="Coco Gothic Bold"/>
                <a:cs typeface="Coco Gothic Bold"/>
                <a:sym typeface="Coco Gothic Bold"/>
              </a:rPr>
              <a:t>Production</a:t>
            </a:r>
          </a:p>
        </p:txBody>
      </p:sp>
      <p:sp>
        <p:nvSpPr>
          <p:cNvPr name="TextBox 8" id="8"/>
          <p:cNvSpPr txBox="true"/>
          <p:nvPr/>
        </p:nvSpPr>
        <p:spPr>
          <a:xfrm rot="0">
            <a:off x="12662623" y="4370070"/>
            <a:ext cx="4000500" cy="1489710"/>
          </a:xfrm>
          <a:prstGeom prst="rect">
            <a:avLst/>
          </a:prstGeom>
        </p:spPr>
        <p:txBody>
          <a:bodyPr anchor="t" rtlCol="false" tIns="0" lIns="0" bIns="0" rIns="0">
            <a:spAutoFit/>
          </a:bodyPr>
          <a:lstStyle/>
          <a:p>
            <a:pPr algn="l">
              <a:lnSpc>
                <a:spcPts val="2940"/>
              </a:lnSpc>
            </a:pPr>
            <a:r>
              <a:rPr lang="en-US" sz="2100">
                <a:solidFill>
                  <a:srgbClr val="3E4231"/>
                </a:solidFill>
                <a:latin typeface="Coco Gothic"/>
                <a:ea typeface="Coco Gothic"/>
                <a:cs typeface="Coco Gothic"/>
                <a:sym typeface="Coco Gothic"/>
              </a:rPr>
              <a:t>Loc</a:t>
            </a:r>
            <a:r>
              <a:rPr lang="en-US" sz="2100">
                <a:solidFill>
                  <a:srgbClr val="3E4231"/>
                </a:solidFill>
                <a:latin typeface="Coco Gothic"/>
                <a:ea typeface="Coco Gothic"/>
                <a:cs typeface="Coco Gothic"/>
                <a:sym typeface="Coco Gothic"/>
              </a:rPr>
              <a:t>al food hubs, warehousing, logistics that move products efficiently throughout Jacksonville.</a:t>
            </a:r>
          </a:p>
        </p:txBody>
      </p:sp>
      <p:sp>
        <p:nvSpPr>
          <p:cNvPr name="TextBox 9" id="9"/>
          <p:cNvSpPr txBox="true"/>
          <p:nvPr/>
        </p:nvSpPr>
        <p:spPr>
          <a:xfrm rot="0">
            <a:off x="11805373" y="7810756"/>
            <a:ext cx="4857750" cy="1861185"/>
          </a:xfrm>
          <a:prstGeom prst="rect">
            <a:avLst/>
          </a:prstGeom>
        </p:spPr>
        <p:txBody>
          <a:bodyPr anchor="t" rtlCol="false" tIns="0" lIns="0" bIns="0" rIns="0">
            <a:spAutoFit/>
          </a:bodyPr>
          <a:lstStyle/>
          <a:p>
            <a:pPr algn="l">
              <a:lnSpc>
                <a:spcPts val="2940"/>
              </a:lnSpc>
            </a:pPr>
            <a:r>
              <a:rPr lang="en-US" sz="2100">
                <a:solidFill>
                  <a:srgbClr val="3E4231"/>
                </a:solidFill>
                <a:latin typeface="Coco Gothic"/>
                <a:ea typeface="Coco Gothic"/>
                <a:cs typeface="Coco Gothic"/>
                <a:sym typeface="Coco Gothic"/>
              </a:rPr>
              <a:t>Availability </a:t>
            </a:r>
            <a:r>
              <a:rPr lang="en-US" sz="2100">
                <a:solidFill>
                  <a:srgbClr val="3E4231"/>
                </a:solidFill>
                <a:latin typeface="Coco Gothic"/>
                <a:ea typeface="Coco Gothic"/>
                <a:cs typeface="Coco Gothic"/>
                <a:sym typeface="Coco Gothic"/>
              </a:rPr>
              <a:t>of grocery stores, restaurants &amp; emergency food providers, while also addressing affordability challenges and nutrition gaps.</a:t>
            </a:r>
          </a:p>
        </p:txBody>
      </p:sp>
      <p:sp>
        <p:nvSpPr>
          <p:cNvPr name="TextBox 10" id="10"/>
          <p:cNvSpPr txBox="true"/>
          <p:nvPr/>
        </p:nvSpPr>
        <p:spPr>
          <a:xfrm rot="0">
            <a:off x="1537897" y="3581770"/>
            <a:ext cx="4000500" cy="1118235"/>
          </a:xfrm>
          <a:prstGeom prst="rect">
            <a:avLst/>
          </a:prstGeom>
        </p:spPr>
        <p:txBody>
          <a:bodyPr anchor="t" rtlCol="false" tIns="0" lIns="0" bIns="0" rIns="0">
            <a:spAutoFit/>
          </a:bodyPr>
          <a:lstStyle/>
          <a:p>
            <a:pPr algn="l">
              <a:lnSpc>
                <a:spcPts val="2940"/>
              </a:lnSpc>
            </a:pPr>
            <a:r>
              <a:rPr lang="en-US" sz="2100">
                <a:solidFill>
                  <a:srgbClr val="3E4231"/>
                </a:solidFill>
                <a:latin typeface="Coco Gothic"/>
                <a:ea typeface="Coco Gothic"/>
                <a:cs typeface="Coco Gothic"/>
                <a:sym typeface="Coco Gothic"/>
              </a:rPr>
              <a:t>U</a:t>
            </a:r>
            <a:r>
              <a:rPr lang="en-US" sz="2100">
                <a:solidFill>
                  <a:srgbClr val="3E4231"/>
                </a:solidFill>
                <a:latin typeface="Coco Gothic"/>
                <a:ea typeface="Coco Gothic"/>
                <a:cs typeface="Coco Gothic"/>
                <a:sym typeface="Coco Gothic"/>
              </a:rPr>
              <a:t>rban faming, regional agriculture &amp; the resilience of those supply chains</a:t>
            </a:r>
          </a:p>
        </p:txBody>
      </p:sp>
      <p:sp>
        <p:nvSpPr>
          <p:cNvPr name="TextBox 11" id="11"/>
          <p:cNvSpPr txBox="true"/>
          <p:nvPr/>
        </p:nvSpPr>
        <p:spPr>
          <a:xfrm rot="0">
            <a:off x="2270085" y="7416738"/>
            <a:ext cx="4000500" cy="1489710"/>
          </a:xfrm>
          <a:prstGeom prst="rect">
            <a:avLst/>
          </a:prstGeom>
        </p:spPr>
        <p:txBody>
          <a:bodyPr anchor="t" rtlCol="false" tIns="0" lIns="0" bIns="0" rIns="0">
            <a:spAutoFit/>
          </a:bodyPr>
          <a:lstStyle/>
          <a:p>
            <a:pPr algn="l">
              <a:lnSpc>
                <a:spcPts val="2940"/>
              </a:lnSpc>
            </a:pPr>
            <a:r>
              <a:rPr lang="en-US" sz="2100">
                <a:solidFill>
                  <a:srgbClr val="3E4231"/>
                </a:solidFill>
                <a:latin typeface="Coco Gothic"/>
                <a:ea typeface="Coco Gothic"/>
                <a:cs typeface="Coco Gothic"/>
                <a:sym typeface="Coco Gothic"/>
              </a:rPr>
              <a:t>D</a:t>
            </a:r>
            <a:r>
              <a:rPr lang="en-US" sz="2100">
                <a:solidFill>
                  <a:srgbClr val="3E4231"/>
                </a:solidFill>
                <a:latin typeface="Coco Gothic"/>
                <a:ea typeface="Coco Gothic"/>
                <a:cs typeface="Coco Gothic"/>
                <a:sym typeface="Coco Gothic"/>
              </a:rPr>
              <a:t>iversion programs composting, food recovery networks, that reduce landfill impact &amp;redirect surplus to those in need</a:t>
            </a:r>
          </a:p>
        </p:txBody>
      </p:sp>
      <p:sp>
        <p:nvSpPr>
          <p:cNvPr name="TextBox 12" id="12"/>
          <p:cNvSpPr txBox="true"/>
          <p:nvPr/>
        </p:nvSpPr>
        <p:spPr>
          <a:xfrm rot="0">
            <a:off x="609600" y="600075"/>
            <a:ext cx="8382000" cy="640461"/>
          </a:xfrm>
          <a:prstGeom prst="rect">
            <a:avLst/>
          </a:prstGeom>
        </p:spPr>
        <p:txBody>
          <a:bodyPr anchor="t" rtlCol="false" tIns="0" lIns="0" bIns="0" rIns="0">
            <a:spAutoFit/>
          </a:bodyPr>
          <a:lstStyle/>
          <a:p>
            <a:pPr algn="l">
              <a:lnSpc>
                <a:spcPts val="4872"/>
              </a:lnSpc>
            </a:pPr>
            <a:r>
              <a:rPr lang="en-US" sz="4200">
                <a:solidFill>
                  <a:srgbClr val="3E4231"/>
                </a:solidFill>
                <a:latin typeface="Coco Gothic"/>
                <a:ea typeface="Coco Gothic"/>
                <a:cs typeface="Coco Gothic"/>
                <a:sym typeface="Coco Gothic"/>
              </a:rPr>
              <a:t>Food System Pillars</a:t>
            </a:r>
          </a:p>
        </p:txBody>
      </p:sp>
      <p:sp>
        <p:nvSpPr>
          <p:cNvPr name="TextBox 13" id="13"/>
          <p:cNvSpPr txBox="true"/>
          <p:nvPr/>
        </p:nvSpPr>
        <p:spPr>
          <a:xfrm rot="0">
            <a:off x="12643881" y="3126157"/>
            <a:ext cx="2857500" cy="1244601"/>
          </a:xfrm>
          <a:prstGeom prst="rect">
            <a:avLst/>
          </a:prstGeom>
        </p:spPr>
        <p:txBody>
          <a:bodyPr anchor="t" rtlCol="false" tIns="0" lIns="0" bIns="0" rIns="0">
            <a:spAutoFit/>
          </a:bodyPr>
          <a:lstStyle/>
          <a:p>
            <a:pPr algn="l">
              <a:lnSpc>
                <a:spcPts val="4899"/>
              </a:lnSpc>
            </a:pPr>
            <a:r>
              <a:rPr lang="en-US" sz="3499" b="true">
                <a:solidFill>
                  <a:srgbClr val="3E4231"/>
                </a:solidFill>
                <a:latin typeface="Coco Gothic Bold"/>
                <a:ea typeface="Coco Gothic Bold"/>
                <a:cs typeface="Coco Gothic Bold"/>
                <a:sym typeface="Coco Gothic Bold"/>
              </a:rPr>
              <a:t>Processing &amp; Distribution</a:t>
            </a:r>
          </a:p>
        </p:txBody>
      </p:sp>
      <p:sp>
        <p:nvSpPr>
          <p:cNvPr name="TextBox 14" id="14"/>
          <p:cNvSpPr txBox="true"/>
          <p:nvPr/>
        </p:nvSpPr>
        <p:spPr>
          <a:xfrm rot="0">
            <a:off x="11805373" y="7226238"/>
            <a:ext cx="2857500" cy="625476"/>
          </a:xfrm>
          <a:prstGeom prst="rect">
            <a:avLst/>
          </a:prstGeom>
        </p:spPr>
        <p:txBody>
          <a:bodyPr anchor="t" rtlCol="false" tIns="0" lIns="0" bIns="0" rIns="0">
            <a:spAutoFit/>
          </a:bodyPr>
          <a:lstStyle/>
          <a:p>
            <a:pPr algn="l">
              <a:lnSpc>
                <a:spcPts val="4899"/>
              </a:lnSpc>
            </a:pPr>
            <a:r>
              <a:rPr lang="en-US" sz="3499" b="true">
                <a:solidFill>
                  <a:srgbClr val="3E4231"/>
                </a:solidFill>
                <a:latin typeface="Coco Gothic Bold"/>
                <a:ea typeface="Coco Gothic Bold"/>
                <a:cs typeface="Coco Gothic Bold"/>
                <a:sym typeface="Coco Gothic Bold"/>
              </a:rPr>
              <a:t>Access</a:t>
            </a:r>
          </a:p>
        </p:txBody>
      </p:sp>
      <p:sp>
        <p:nvSpPr>
          <p:cNvPr name="TextBox 15" id="15"/>
          <p:cNvSpPr txBox="true"/>
          <p:nvPr/>
        </p:nvSpPr>
        <p:spPr>
          <a:xfrm rot="0">
            <a:off x="2270085" y="6696013"/>
            <a:ext cx="2857500" cy="625476"/>
          </a:xfrm>
          <a:prstGeom prst="rect">
            <a:avLst/>
          </a:prstGeom>
        </p:spPr>
        <p:txBody>
          <a:bodyPr anchor="t" rtlCol="false" tIns="0" lIns="0" bIns="0" rIns="0">
            <a:spAutoFit/>
          </a:bodyPr>
          <a:lstStyle/>
          <a:p>
            <a:pPr algn="l">
              <a:lnSpc>
                <a:spcPts val="4899"/>
              </a:lnSpc>
            </a:pPr>
            <a:r>
              <a:rPr lang="en-US" sz="3499" b="true">
                <a:solidFill>
                  <a:srgbClr val="3E4231"/>
                </a:solidFill>
                <a:latin typeface="Coco Gothic Bold"/>
                <a:ea typeface="Coco Gothic Bold"/>
                <a:cs typeface="Coco Gothic Bold"/>
                <a:sym typeface="Coco Gothic Bold"/>
              </a:rPr>
              <a:t>Waste</a:t>
            </a:r>
          </a:p>
        </p:txBody>
      </p:sp>
      <p:sp>
        <p:nvSpPr>
          <p:cNvPr name="TextBox 16" id="16"/>
          <p:cNvSpPr txBox="true"/>
          <p:nvPr/>
        </p:nvSpPr>
        <p:spPr>
          <a:xfrm rot="0">
            <a:off x="609600" y="1145286"/>
            <a:ext cx="11610185" cy="933451"/>
          </a:xfrm>
          <a:prstGeom prst="rect">
            <a:avLst/>
          </a:prstGeom>
        </p:spPr>
        <p:txBody>
          <a:bodyPr anchor="t" rtlCol="false" tIns="0" lIns="0" bIns="0" rIns="0">
            <a:spAutoFit/>
          </a:bodyPr>
          <a:lstStyle/>
          <a:p>
            <a:pPr algn="l">
              <a:lnSpc>
                <a:spcPts val="3749"/>
              </a:lnSpc>
              <a:spcBef>
                <a:spcPct val="0"/>
              </a:spcBef>
            </a:pPr>
            <a:r>
              <a:rPr lang="en-US" sz="2499">
                <a:solidFill>
                  <a:srgbClr val="3E4231"/>
                </a:solidFill>
                <a:latin typeface="Coco Gothic"/>
                <a:ea typeface="Coco Gothic"/>
                <a:cs typeface="Coco Gothic"/>
                <a:sym typeface="Coco Gothic"/>
              </a:rPr>
              <a:t>Jacksonville’s 1st Food Report will Analyze these four pillars in our food system &amp; how they interact with one another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6562477" y="2233640"/>
            <a:ext cx="5160111" cy="6977960"/>
            <a:chOff x="0" y="0"/>
            <a:chExt cx="1359042" cy="1837817"/>
          </a:xfrm>
        </p:grpSpPr>
        <p:sp>
          <p:nvSpPr>
            <p:cNvPr name="Freeform 4" id="4"/>
            <p:cNvSpPr/>
            <p:nvPr/>
          </p:nvSpPr>
          <p:spPr>
            <a:xfrm flipH="false" flipV="false" rot="0">
              <a:off x="0" y="0"/>
              <a:ext cx="1359042" cy="1837817"/>
            </a:xfrm>
            <a:custGeom>
              <a:avLst/>
              <a:gdLst/>
              <a:ahLst/>
              <a:cxnLst/>
              <a:rect r="r" b="b" t="t" l="l"/>
              <a:pathLst>
                <a:path h="1837817" w="1359042">
                  <a:moveTo>
                    <a:pt x="57013" y="0"/>
                  </a:moveTo>
                  <a:lnTo>
                    <a:pt x="1302029" y="0"/>
                  </a:lnTo>
                  <a:cubicBezTo>
                    <a:pt x="1333516" y="0"/>
                    <a:pt x="1359042" y="25526"/>
                    <a:pt x="1359042" y="57013"/>
                  </a:cubicBezTo>
                  <a:lnTo>
                    <a:pt x="1359042" y="1780804"/>
                  </a:lnTo>
                  <a:cubicBezTo>
                    <a:pt x="1359042" y="1795924"/>
                    <a:pt x="1353035" y="1810426"/>
                    <a:pt x="1342343" y="1821118"/>
                  </a:cubicBezTo>
                  <a:cubicBezTo>
                    <a:pt x="1331651" y="1831810"/>
                    <a:pt x="1317150" y="1837817"/>
                    <a:pt x="1302029" y="1837817"/>
                  </a:cubicBezTo>
                  <a:lnTo>
                    <a:pt x="57013" y="1837817"/>
                  </a:lnTo>
                  <a:cubicBezTo>
                    <a:pt x="41892" y="1837817"/>
                    <a:pt x="27391" y="1831810"/>
                    <a:pt x="16699" y="1821118"/>
                  </a:cubicBezTo>
                  <a:cubicBezTo>
                    <a:pt x="6007" y="1810426"/>
                    <a:pt x="0" y="1795924"/>
                    <a:pt x="0" y="1780804"/>
                  </a:cubicBezTo>
                  <a:lnTo>
                    <a:pt x="0" y="57013"/>
                  </a:lnTo>
                  <a:cubicBezTo>
                    <a:pt x="0" y="41892"/>
                    <a:pt x="6007" y="27391"/>
                    <a:pt x="16699" y="16699"/>
                  </a:cubicBezTo>
                  <a:cubicBezTo>
                    <a:pt x="27391" y="6007"/>
                    <a:pt x="41892" y="0"/>
                    <a:pt x="57013" y="0"/>
                  </a:cubicBezTo>
                  <a:close/>
                </a:path>
              </a:pathLst>
            </a:custGeom>
            <a:solidFill>
              <a:srgbClr val="3E4231"/>
            </a:solidFill>
          </p:spPr>
        </p:sp>
        <p:sp>
          <p:nvSpPr>
            <p:cNvPr name="TextBox 5" id="5"/>
            <p:cNvSpPr txBox="true"/>
            <p:nvPr/>
          </p:nvSpPr>
          <p:spPr>
            <a:xfrm>
              <a:off x="0" y="-38100"/>
              <a:ext cx="1359042" cy="1875917"/>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7016049" y="-494530"/>
            <a:ext cx="1894136" cy="1915687"/>
          </a:xfrm>
          <a:custGeom>
            <a:avLst/>
            <a:gdLst/>
            <a:ahLst/>
            <a:cxnLst/>
            <a:rect r="r" b="b" t="t" l="l"/>
            <a:pathLst>
              <a:path h="1915687" w="1894136">
                <a:moveTo>
                  <a:pt x="0" y="0"/>
                </a:moveTo>
                <a:lnTo>
                  <a:pt x="1894136" y="0"/>
                </a:lnTo>
                <a:lnTo>
                  <a:pt x="1894136" y="1915687"/>
                </a:lnTo>
                <a:lnTo>
                  <a:pt x="0" y="1915687"/>
                </a:lnTo>
                <a:lnTo>
                  <a:pt x="0" y="0"/>
                </a:lnTo>
                <a:close/>
              </a:path>
            </a:pathLst>
          </a:custGeom>
          <a:blipFill>
            <a:blip r:embed="rId4">
              <a:alphaModFix amt="16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7" id="7"/>
          <p:cNvSpPr/>
          <p:nvPr/>
        </p:nvSpPr>
        <p:spPr>
          <a:xfrm flipH="false" flipV="false" rot="0">
            <a:off x="7188017" y="2899976"/>
            <a:ext cx="3909031" cy="2897569"/>
          </a:xfrm>
          <a:custGeom>
            <a:avLst/>
            <a:gdLst/>
            <a:ahLst/>
            <a:cxnLst/>
            <a:rect r="r" b="b" t="t" l="l"/>
            <a:pathLst>
              <a:path h="2897569" w="3909031">
                <a:moveTo>
                  <a:pt x="0" y="0"/>
                </a:moveTo>
                <a:lnTo>
                  <a:pt x="3909031" y="0"/>
                </a:lnTo>
                <a:lnTo>
                  <a:pt x="3909031" y="2897570"/>
                </a:lnTo>
                <a:lnTo>
                  <a:pt x="0" y="28975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196384" y="5840833"/>
            <a:ext cx="5118443" cy="1518032"/>
            <a:chOff x="0" y="0"/>
            <a:chExt cx="1348067" cy="399811"/>
          </a:xfrm>
        </p:grpSpPr>
        <p:sp>
          <p:nvSpPr>
            <p:cNvPr name="Freeform 9" id="9"/>
            <p:cNvSpPr/>
            <p:nvPr/>
          </p:nvSpPr>
          <p:spPr>
            <a:xfrm flipH="false" flipV="false" rot="0">
              <a:off x="0" y="0"/>
              <a:ext cx="1348067" cy="399811"/>
            </a:xfrm>
            <a:custGeom>
              <a:avLst/>
              <a:gdLst/>
              <a:ahLst/>
              <a:cxnLst/>
              <a:rect r="r" b="b" t="t" l="l"/>
              <a:pathLst>
                <a:path h="399811" w="1348067">
                  <a:moveTo>
                    <a:pt x="57477" y="0"/>
                  </a:moveTo>
                  <a:lnTo>
                    <a:pt x="1290590" y="0"/>
                  </a:lnTo>
                  <a:cubicBezTo>
                    <a:pt x="1322334" y="0"/>
                    <a:pt x="1348067" y="25733"/>
                    <a:pt x="1348067" y="57477"/>
                  </a:cubicBezTo>
                  <a:lnTo>
                    <a:pt x="1348067" y="342334"/>
                  </a:lnTo>
                  <a:cubicBezTo>
                    <a:pt x="1348067" y="374078"/>
                    <a:pt x="1322334" y="399811"/>
                    <a:pt x="1290590" y="399811"/>
                  </a:cubicBezTo>
                  <a:lnTo>
                    <a:pt x="57477" y="399811"/>
                  </a:lnTo>
                  <a:cubicBezTo>
                    <a:pt x="25733" y="399811"/>
                    <a:pt x="0" y="374078"/>
                    <a:pt x="0" y="342334"/>
                  </a:cubicBezTo>
                  <a:lnTo>
                    <a:pt x="0" y="57477"/>
                  </a:lnTo>
                  <a:cubicBezTo>
                    <a:pt x="0" y="25733"/>
                    <a:pt x="25733" y="0"/>
                    <a:pt x="57477" y="0"/>
                  </a:cubicBezTo>
                  <a:close/>
                </a:path>
              </a:pathLst>
            </a:custGeom>
            <a:solidFill>
              <a:srgbClr val="3E4231"/>
            </a:solidFill>
          </p:spPr>
        </p:sp>
        <p:sp>
          <p:nvSpPr>
            <p:cNvPr name="TextBox 10" id="10"/>
            <p:cNvSpPr txBox="true"/>
            <p:nvPr/>
          </p:nvSpPr>
          <p:spPr>
            <a:xfrm>
              <a:off x="0" y="-38100"/>
              <a:ext cx="1348067" cy="437911"/>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174399" y="6083547"/>
            <a:ext cx="1190625" cy="1190625"/>
          </a:xfrm>
          <a:custGeom>
            <a:avLst/>
            <a:gdLst/>
            <a:ahLst/>
            <a:cxnLst/>
            <a:rect r="r" b="b" t="t" l="l"/>
            <a:pathLst>
              <a:path h="1190625" w="1190625">
                <a:moveTo>
                  <a:pt x="0" y="0"/>
                </a:moveTo>
                <a:lnTo>
                  <a:pt x="1190625" y="0"/>
                </a:lnTo>
                <a:lnTo>
                  <a:pt x="1190625" y="1190625"/>
                </a:lnTo>
                <a:lnTo>
                  <a:pt x="0" y="1190625"/>
                </a:lnTo>
                <a:lnTo>
                  <a:pt x="0" y="0"/>
                </a:lnTo>
                <a:close/>
              </a:path>
            </a:pathLst>
          </a:custGeom>
          <a:blipFill>
            <a:blip r:embed="rId8">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12" id="12"/>
          <p:cNvGrpSpPr/>
          <p:nvPr/>
        </p:nvGrpSpPr>
        <p:grpSpPr>
          <a:xfrm rot="0">
            <a:off x="1287990" y="6159747"/>
            <a:ext cx="1027112" cy="1027112"/>
            <a:chOff x="0" y="0"/>
            <a:chExt cx="812800" cy="812800"/>
          </a:xfrm>
        </p:grpSpPr>
        <p:sp>
          <p:nvSpPr>
            <p:cNvPr name="Freeform 13" id="13"/>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14" id="14"/>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15" id="15"/>
          <p:cNvSpPr/>
          <p:nvPr/>
        </p:nvSpPr>
        <p:spPr>
          <a:xfrm flipH="false" flipV="false" rot="0">
            <a:off x="1519808" y="6391564"/>
            <a:ext cx="563478" cy="563478"/>
          </a:xfrm>
          <a:custGeom>
            <a:avLst/>
            <a:gdLst/>
            <a:ahLst/>
            <a:cxnLst/>
            <a:rect r="r" b="b" t="t" l="l"/>
            <a:pathLst>
              <a:path h="563478" w="563478">
                <a:moveTo>
                  <a:pt x="0" y="0"/>
                </a:moveTo>
                <a:lnTo>
                  <a:pt x="563477" y="0"/>
                </a:lnTo>
                <a:lnTo>
                  <a:pt x="563477" y="563477"/>
                </a:lnTo>
                <a:lnTo>
                  <a:pt x="0" y="56347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6" id="16"/>
          <p:cNvGrpSpPr/>
          <p:nvPr/>
        </p:nvGrpSpPr>
        <p:grpSpPr>
          <a:xfrm rot="0">
            <a:off x="11970238" y="2539472"/>
            <a:ext cx="5160111" cy="1504424"/>
            <a:chOff x="0" y="0"/>
            <a:chExt cx="1359042" cy="396227"/>
          </a:xfrm>
        </p:grpSpPr>
        <p:sp>
          <p:nvSpPr>
            <p:cNvPr name="Freeform 17" id="17"/>
            <p:cNvSpPr/>
            <p:nvPr/>
          </p:nvSpPr>
          <p:spPr>
            <a:xfrm flipH="false" flipV="false" rot="0">
              <a:off x="0" y="0"/>
              <a:ext cx="1359042" cy="396227"/>
            </a:xfrm>
            <a:custGeom>
              <a:avLst/>
              <a:gdLst/>
              <a:ahLst/>
              <a:cxnLst/>
              <a:rect r="r" b="b" t="t" l="l"/>
              <a:pathLst>
                <a:path h="396227" w="1359042">
                  <a:moveTo>
                    <a:pt x="57013" y="0"/>
                  </a:moveTo>
                  <a:lnTo>
                    <a:pt x="1302029" y="0"/>
                  </a:lnTo>
                  <a:cubicBezTo>
                    <a:pt x="1333516" y="0"/>
                    <a:pt x="1359042" y="25526"/>
                    <a:pt x="1359042" y="57013"/>
                  </a:cubicBezTo>
                  <a:lnTo>
                    <a:pt x="1359042" y="339214"/>
                  </a:lnTo>
                  <a:cubicBezTo>
                    <a:pt x="1359042" y="354335"/>
                    <a:pt x="1353035" y="368836"/>
                    <a:pt x="1342343" y="379528"/>
                  </a:cubicBezTo>
                  <a:cubicBezTo>
                    <a:pt x="1331651" y="390220"/>
                    <a:pt x="1317150" y="396227"/>
                    <a:pt x="1302029" y="396227"/>
                  </a:cubicBezTo>
                  <a:lnTo>
                    <a:pt x="57013" y="396227"/>
                  </a:lnTo>
                  <a:cubicBezTo>
                    <a:pt x="41892" y="396227"/>
                    <a:pt x="27391" y="390220"/>
                    <a:pt x="16699" y="379528"/>
                  </a:cubicBezTo>
                  <a:cubicBezTo>
                    <a:pt x="6007" y="368836"/>
                    <a:pt x="0" y="354335"/>
                    <a:pt x="0" y="339214"/>
                  </a:cubicBezTo>
                  <a:lnTo>
                    <a:pt x="0" y="57013"/>
                  </a:lnTo>
                  <a:cubicBezTo>
                    <a:pt x="0" y="41892"/>
                    <a:pt x="6007" y="27391"/>
                    <a:pt x="16699" y="16699"/>
                  </a:cubicBezTo>
                  <a:cubicBezTo>
                    <a:pt x="27391" y="6007"/>
                    <a:pt x="41892" y="0"/>
                    <a:pt x="57013" y="0"/>
                  </a:cubicBezTo>
                  <a:close/>
                </a:path>
              </a:pathLst>
            </a:custGeom>
            <a:solidFill>
              <a:srgbClr val="B6433E"/>
            </a:solidFill>
          </p:spPr>
        </p:sp>
        <p:sp>
          <p:nvSpPr>
            <p:cNvPr name="TextBox 18" id="18"/>
            <p:cNvSpPr txBox="true"/>
            <p:nvPr/>
          </p:nvSpPr>
          <p:spPr>
            <a:xfrm>
              <a:off x="0" y="-38100"/>
              <a:ext cx="1359042" cy="434327"/>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12082968" y="2696371"/>
            <a:ext cx="1190625" cy="1190625"/>
          </a:xfrm>
          <a:custGeom>
            <a:avLst/>
            <a:gdLst/>
            <a:ahLst/>
            <a:cxnLst/>
            <a:rect r="r" b="b" t="t" l="l"/>
            <a:pathLst>
              <a:path h="1190625" w="1190625">
                <a:moveTo>
                  <a:pt x="0" y="0"/>
                </a:moveTo>
                <a:lnTo>
                  <a:pt x="1190625" y="0"/>
                </a:lnTo>
                <a:lnTo>
                  <a:pt x="1190625" y="1190625"/>
                </a:lnTo>
                <a:lnTo>
                  <a:pt x="0" y="1190625"/>
                </a:lnTo>
                <a:lnTo>
                  <a:pt x="0" y="0"/>
                </a:lnTo>
                <a:close/>
              </a:path>
            </a:pathLst>
          </a:custGeom>
          <a:blipFill>
            <a:blip r:embed="rId8">
              <a:alphaModFix amt="35000"/>
              <a:extLst>
                <a:ext uri="{96DAC541-7B7A-43D3-8B79-37D633B846F1}">
                  <asvg:svgBlip xmlns:asvg="http://schemas.microsoft.com/office/drawing/2016/SVG/main" r:embed="rId12"/>
                </a:ext>
              </a:extLst>
            </a:blip>
            <a:stretch>
              <a:fillRect l="0" t="0" r="0" b="0"/>
            </a:stretch>
          </a:blipFill>
          <a:ln cap="sq">
            <a:noFill/>
            <a:prstDash val="solid"/>
            <a:miter/>
          </a:ln>
        </p:spPr>
      </p:sp>
      <p:grpSp>
        <p:nvGrpSpPr>
          <p:cNvPr name="Group 20" id="20"/>
          <p:cNvGrpSpPr/>
          <p:nvPr/>
        </p:nvGrpSpPr>
        <p:grpSpPr>
          <a:xfrm rot="0">
            <a:off x="12132441" y="2748697"/>
            <a:ext cx="1027112" cy="1027112"/>
            <a:chOff x="0" y="0"/>
            <a:chExt cx="812800" cy="812800"/>
          </a:xfrm>
        </p:grpSpPr>
        <p:sp>
          <p:nvSpPr>
            <p:cNvPr name="Freeform 21" id="21"/>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22" id="22"/>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grpSp>
        <p:nvGrpSpPr>
          <p:cNvPr name="Group 23" id="23"/>
          <p:cNvGrpSpPr/>
          <p:nvPr/>
        </p:nvGrpSpPr>
        <p:grpSpPr>
          <a:xfrm rot="0">
            <a:off x="11970238" y="5840833"/>
            <a:ext cx="5160111" cy="1518032"/>
            <a:chOff x="0" y="0"/>
            <a:chExt cx="6880148" cy="2024043"/>
          </a:xfrm>
        </p:grpSpPr>
        <p:grpSp>
          <p:nvGrpSpPr>
            <p:cNvPr name="Group 24" id="24"/>
            <p:cNvGrpSpPr/>
            <p:nvPr/>
          </p:nvGrpSpPr>
          <p:grpSpPr>
            <a:xfrm rot="0">
              <a:off x="0" y="0"/>
              <a:ext cx="6880148" cy="2024043"/>
              <a:chOff x="0" y="0"/>
              <a:chExt cx="1359042" cy="399811"/>
            </a:xfrm>
          </p:grpSpPr>
          <p:sp>
            <p:nvSpPr>
              <p:cNvPr name="Freeform 25" id="25"/>
              <p:cNvSpPr/>
              <p:nvPr/>
            </p:nvSpPr>
            <p:spPr>
              <a:xfrm flipH="false" flipV="false" rot="0">
                <a:off x="0" y="0"/>
                <a:ext cx="1359042" cy="399811"/>
              </a:xfrm>
              <a:custGeom>
                <a:avLst/>
                <a:gdLst/>
                <a:ahLst/>
                <a:cxnLst/>
                <a:rect r="r" b="b" t="t" l="l"/>
                <a:pathLst>
                  <a:path h="399811" w="1359042">
                    <a:moveTo>
                      <a:pt x="57013" y="0"/>
                    </a:moveTo>
                    <a:lnTo>
                      <a:pt x="1302029" y="0"/>
                    </a:lnTo>
                    <a:cubicBezTo>
                      <a:pt x="1333516" y="0"/>
                      <a:pt x="1359042" y="25526"/>
                      <a:pt x="1359042" y="57013"/>
                    </a:cubicBezTo>
                    <a:lnTo>
                      <a:pt x="1359042" y="342798"/>
                    </a:lnTo>
                    <a:cubicBezTo>
                      <a:pt x="1359042" y="357919"/>
                      <a:pt x="1353035" y="372420"/>
                      <a:pt x="1342343" y="383112"/>
                    </a:cubicBezTo>
                    <a:cubicBezTo>
                      <a:pt x="1331651" y="393804"/>
                      <a:pt x="1317150" y="399811"/>
                      <a:pt x="1302029" y="399811"/>
                    </a:cubicBezTo>
                    <a:lnTo>
                      <a:pt x="57013" y="399811"/>
                    </a:lnTo>
                    <a:cubicBezTo>
                      <a:pt x="41892" y="399811"/>
                      <a:pt x="27391" y="393804"/>
                      <a:pt x="16699" y="383112"/>
                    </a:cubicBezTo>
                    <a:cubicBezTo>
                      <a:pt x="6007" y="372420"/>
                      <a:pt x="0" y="357919"/>
                      <a:pt x="0" y="342798"/>
                    </a:cubicBezTo>
                    <a:lnTo>
                      <a:pt x="0" y="57013"/>
                    </a:lnTo>
                    <a:cubicBezTo>
                      <a:pt x="0" y="41892"/>
                      <a:pt x="6007" y="27391"/>
                      <a:pt x="16699" y="16699"/>
                    </a:cubicBezTo>
                    <a:cubicBezTo>
                      <a:pt x="27391" y="6007"/>
                      <a:pt x="41892" y="0"/>
                      <a:pt x="57013" y="0"/>
                    </a:cubicBezTo>
                    <a:close/>
                  </a:path>
                </a:pathLst>
              </a:custGeom>
              <a:solidFill>
                <a:srgbClr val="D88B32"/>
              </a:solidFill>
            </p:spPr>
          </p:sp>
          <p:sp>
            <p:nvSpPr>
              <p:cNvPr name="TextBox 26" id="26"/>
              <p:cNvSpPr txBox="true"/>
              <p:nvPr/>
            </p:nvSpPr>
            <p:spPr>
              <a:xfrm>
                <a:off x="0" y="-38100"/>
                <a:ext cx="1359042" cy="437911"/>
              </a:xfrm>
              <a:prstGeom prst="rect">
                <a:avLst/>
              </a:prstGeom>
            </p:spPr>
            <p:txBody>
              <a:bodyPr anchor="ctr" rtlCol="false" tIns="50800" lIns="50800" bIns="50800" rIns="50800"/>
              <a:lstStyle/>
              <a:p>
                <a:pPr algn="ctr">
                  <a:lnSpc>
                    <a:spcPts val="2659"/>
                  </a:lnSpc>
                </a:pPr>
              </a:p>
            </p:txBody>
          </p:sp>
        </p:grpSp>
        <p:sp>
          <p:nvSpPr>
            <p:cNvPr name="Freeform 27" id="27"/>
            <p:cNvSpPr/>
            <p:nvPr/>
          </p:nvSpPr>
          <p:spPr>
            <a:xfrm flipH="false" flipV="false" rot="0">
              <a:off x="60220" y="345896"/>
              <a:ext cx="1587500" cy="1587500"/>
            </a:xfrm>
            <a:custGeom>
              <a:avLst/>
              <a:gdLst/>
              <a:ahLst/>
              <a:cxnLst/>
              <a:rect r="r" b="b" t="t" l="l"/>
              <a:pathLst>
                <a:path h="1587500" w="1587500">
                  <a:moveTo>
                    <a:pt x="0" y="0"/>
                  </a:moveTo>
                  <a:lnTo>
                    <a:pt x="1587500" y="0"/>
                  </a:lnTo>
                  <a:lnTo>
                    <a:pt x="1587500" y="1587500"/>
                  </a:lnTo>
                  <a:lnTo>
                    <a:pt x="0" y="1587500"/>
                  </a:lnTo>
                  <a:lnTo>
                    <a:pt x="0" y="0"/>
                  </a:lnTo>
                  <a:close/>
                </a:path>
              </a:pathLst>
            </a:custGeom>
            <a:blipFill>
              <a:blip r:embed="rId8">
                <a:alphaModFix amt="35000"/>
                <a:extLst>
                  <a:ext uri="{96DAC541-7B7A-43D3-8B79-37D633B846F1}">
                    <asvg:svgBlip xmlns:asvg="http://schemas.microsoft.com/office/drawing/2016/SVG/main" r:embed="rId13"/>
                  </a:ext>
                </a:extLst>
              </a:blip>
              <a:stretch>
                <a:fillRect l="0" t="0" r="0" b="0"/>
              </a:stretch>
            </a:blipFill>
            <a:ln cap="sq">
              <a:noFill/>
              <a:prstDash val="solid"/>
              <a:miter/>
            </a:ln>
          </p:spPr>
        </p:sp>
        <p:grpSp>
          <p:nvGrpSpPr>
            <p:cNvPr name="Group 28" id="28"/>
            <p:cNvGrpSpPr/>
            <p:nvPr/>
          </p:nvGrpSpPr>
          <p:grpSpPr>
            <a:xfrm rot="0">
              <a:off x="60220" y="327280"/>
              <a:ext cx="1369483" cy="1369483"/>
              <a:chOff x="0" y="0"/>
              <a:chExt cx="812800" cy="812800"/>
            </a:xfrm>
          </p:grpSpPr>
          <p:sp>
            <p:nvSpPr>
              <p:cNvPr name="Freeform 29" id="29"/>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CFDFA"/>
              </a:solidFill>
            </p:spPr>
          </p:sp>
          <p:sp>
            <p:nvSpPr>
              <p:cNvPr name="TextBox 30" id="30"/>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31" id="31"/>
            <p:cNvSpPr/>
            <p:nvPr/>
          </p:nvSpPr>
          <p:spPr>
            <a:xfrm flipH="false" flipV="false" rot="0">
              <a:off x="430823" y="721922"/>
              <a:ext cx="628276" cy="628276"/>
            </a:xfrm>
            <a:custGeom>
              <a:avLst/>
              <a:gdLst/>
              <a:ahLst/>
              <a:cxnLst/>
              <a:rect r="r" b="b" t="t" l="l"/>
              <a:pathLst>
                <a:path h="628276" w="628276">
                  <a:moveTo>
                    <a:pt x="0" y="0"/>
                  </a:moveTo>
                  <a:lnTo>
                    <a:pt x="628276" y="0"/>
                  </a:lnTo>
                  <a:lnTo>
                    <a:pt x="628276" y="628276"/>
                  </a:lnTo>
                  <a:lnTo>
                    <a:pt x="0" y="62827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2" id="32"/>
            <p:cNvSpPr txBox="true"/>
            <p:nvPr/>
          </p:nvSpPr>
          <p:spPr>
            <a:xfrm rot="0">
              <a:off x="1647720" y="818971"/>
              <a:ext cx="4097457" cy="61277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Education</a:t>
              </a:r>
            </a:p>
          </p:txBody>
        </p:sp>
      </p:grpSp>
      <p:grpSp>
        <p:nvGrpSpPr>
          <p:cNvPr name="Group 33" id="33"/>
          <p:cNvGrpSpPr/>
          <p:nvPr/>
        </p:nvGrpSpPr>
        <p:grpSpPr>
          <a:xfrm rot="0">
            <a:off x="1196384" y="2627958"/>
            <a:ext cx="5118443" cy="1415938"/>
            <a:chOff x="0" y="0"/>
            <a:chExt cx="1348067" cy="372922"/>
          </a:xfrm>
        </p:grpSpPr>
        <p:sp>
          <p:nvSpPr>
            <p:cNvPr name="Freeform 34" id="34"/>
            <p:cNvSpPr/>
            <p:nvPr/>
          </p:nvSpPr>
          <p:spPr>
            <a:xfrm flipH="false" flipV="false" rot="0">
              <a:off x="0" y="0"/>
              <a:ext cx="1348067" cy="372922"/>
            </a:xfrm>
            <a:custGeom>
              <a:avLst/>
              <a:gdLst/>
              <a:ahLst/>
              <a:cxnLst/>
              <a:rect r="r" b="b" t="t" l="l"/>
              <a:pathLst>
                <a:path h="372922" w="1348067">
                  <a:moveTo>
                    <a:pt x="57477" y="0"/>
                  </a:moveTo>
                  <a:lnTo>
                    <a:pt x="1290590" y="0"/>
                  </a:lnTo>
                  <a:cubicBezTo>
                    <a:pt x="1322334" y="0"/>
                    <a:pt x="1348067" y="25733"/>
                    <a:pt x="1348067" y="57477"/>
                  </a:cubicBezTo>
                  <a:lnTo>
                    <a:pt x="1348067" y="315445"/>
                  </a:lnTo>
                  <a:cubicBezTo>
                    <a:pt x="1348067" y="347188"/>
                    <a:pt x="1322334" y="372922"/>
                    <a:pt x="1290590" y="372922"/>
                  </a:cubicBezTo>
                  <a:lnTo>
                    <a:pt x="57477" y="372922"/>
                  </a:lnTo>
                  <a:cubicBezTo>
                    <a:pt x="25733" y="372922"/>
                    <a:pt x="0" y="347188"/>
                    <a:pt x="0" y="315445"/>
                  </a:cubicBezTo>
                  <a:lnTo>
                    <a:pt x="0" y="57477"/>
                  </a:lnTo>
                  <a:cubicBezTo>
                    <a:pt x="0" y="25733"/>
                    <a:pt x="25733" y="0"/>
                    <a:pt x="57477" y="0"/>
                  </a:cubicBezTo>
                  <a:close/>
                </a:path>
              </a:pathLst>
            </a:custGeom>
            <a:solidFill>
              <a:srgbClr val="D88B32"/>
            </a:solidFill>
          </p:spPr>
        </p:sp>
        <p:sp>
          <p:nvSpPr>
            <p:cNvPr name="TextBox 35" id="35"/>
            <p:cNvSpPr txBox="true"/>
            <p:nvPr/>
          </p:nvSpPr>
          <p:spPr>
            <a:xfrm>
              <a:off x="0" y="-38100"/>
              <a:ext cx="1348067" cy="411022"/>
            </a:xfrm>
            <a:prstGeom prst="rect">
              <a:avLst/>
            </a:prstGeom>
          </p:spPr>
          <p:txBody>
            <a:bodyPr anchor="ctr" rtlCol="false" tIns="50800" lIns="50800" bIns="50800" rIns="50800"/>
            <a:lstStyle/>
            <a:p>
              <a:pPr algn="ctr">
                <a:lnSpc>
                  <a:spcPts val="2659"/>
                </a:lnSpc>
              </a:pPr>
            </a:p>
          </p:txBody>
        </p:sp>
      </p:grpSp>
      <p:sp>
        <p:nvSpPr>
          <p:cNvPr name="Freeform 36" id="36"/>
          <p:cNvSpPr/>
          <p:nvPr/>
        </p:nvSpPr>
        <p:spPr>
          <a:xfrm flipH="false" flipV="false" rot="0">
            <a:off x="1196384" y="2740614"/>
            <a:ext cx="1190625" cy="1190625"/>
          </a:xfrm>
          <a:custGeom>
            <a:avLst/>
            <a:gdLst/>
            <a:ahLst/>
            <a:cxnLst/>
            <a:rect r="r" b="b" t="t" l="l"/>
            <a:pathLst>
              <a:path h="1190625" w="1190625">
                <a:moveTo>
                  <a:pt x="0" y="0"/>
                </a:moveTo>
                <a:lnTo>
                  <a:pt x="1190625" y="0"/>
                </a:lnTo>
                <a:lnTo>
                  <a:pt x="1190625" y="1190625"/>
                </a:lnTo>
                <a:lnTo>
                  <a:pt x="0" y="1190625"/>
                </a:lnTo>
                <a:lnTo>
                  <a:pt x="0" y="0"/>
                </a:lnTo>
                <a:close/>
              </a:path>
            </a:pathLst>
          </a:custGeom>
          <a:blipFill>
            <a:blip r:embed="rId8">
              <a:alphaModFix amt="35000"/>
              <a:extLst>
                <a:ext uri="{96DAC541-7B7A-43D3-8B79-37D633B846F1}">
                  <asvg:svgBlip xmlns:asvg="http://schemas.microsoft.com/office/drawing/2016/SVG/main" r:embed="rId16"/>
                </a:ext>
              </a:extLst>
            </a:blip>
            <a:stretch>
              <a:fillRect l="0" t="0" r="0" b="0"/>
            </a:stretch>
          </a:blipFill>
          <a:ln cap="sq">
            <a:noFill/>
            <a:prstDash val="solid"/>
            <a:miter/>
          </a:ln>
        </p:spPr>
      </p:sp>
      <p:grpSp>
        <p:nvGrpSpPr>
          <p:cNvPr name="Group 37" id="37"/>
          <p:cNvGrpSpPr/>
          <p:nvPr/>
        </p:nvGrpSpPr>
        <p:grpSpPr>
          <a:xfrm rot="0">
            <a:off x="1278140" y="2822370"/>
            <a:ext cx="1027112" cy="1027112"/>
            <a:chOff x="0" y="0"/>
            <a:chExt cx="812800" cy="812800"/>
          </a:xfrm>
        </p:grpSpPr>
        <p:sp>
          <p:nvSpPr>
            <p:cNvPr name="Freeform 38" id="38"/>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39" id="39"/>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40" id="40"/>
          <p:cNvSpPr/>
          <p:nvPr/>
        </p:nvSpPr>
        <p:spPr>
          <a:xfrm flipH="false" flipV="false" rot="0">
            <a:off x="12386188" y="3000315"/>
            <a:ext cx="486549" cy="523875"/>
          </a:xfrm>
          <a:custGeom>
            <a:avLst/>
            <a:gdLst/>
            <a:ahLst/>
            <a:cxnLst/>
            <a:rect r="r" b="b" t="t" l="l"/>
            <a:pathLst>
              <a:path h="523875" w="486549">
                <a:moveTo>
                  <a:pt x="0" y="0"/>
                </a:moveTo>
                <a:lnTo>
                  <a:pt x="486549" y="0"/>
                </a:lnTo>
                <a:lnTo>
                  <a:pt x="486549" y="523875"/>
                </a:lnTo>
                <a:lnTo>
                  <a:pt x="0" y="52387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41" id="41"/>
          <p:cNvGrpSpPr/>
          <p:nvPr/>
        </p:nvGrpSpPr>
        <p:grpSpPr>
          <a:xfrm rot="0">
            <a:off x="1196384" y="4187922"/>
            <a:ext cx="5118443" cy="1415938"/>
            <a:chOff x="0" y="0"/>
            <a:chExt cx="1348067" cy="372922"/>
          </a:xfrm>
        </p:grpSpPr>
        <p:sp>
          <p:nvSpPr>
            <p:cNvPr name="Freeform 42" id="42"/>
            <p:cNvSpPr/>
            <p:nvPr/>
          </p:nvSpPr>
          <p:spPr>
            <a:xfrm flipH="false" flipV="false" rot="0">
              <a:off x="0" y="0"/>
              <a:ext cx="1348067" cy="372922"/>
            </a:xfrm>
            <a:custGeom>
              <a:avLst/>
              <a:gdLst/>
              <a:ahLst/>
              <a:cxnLst/>
              <a:rect r="r" b="b" t="t" l="l"/>
              <a:pathLst>
                <a:path h="372922" w="1348067">
                  <a:moveTo>
                    <a:pt x="57477" y="0"/>
                  </a:moveTo>
                  <a:lnTo>
                    <a:pt x="1290590" y="0"/>
                  </a:lnTo>
                  <a:cubicBezTo>
                    <a:pt x="1322334" y="0"/>
                    <a:pt x="1348067" y="25733"/>
                    <a:pt x="1348067" y="57477"/>
                  </a:cubicBezTo>
                  <a:lnTo>
                    <a:pt x="1348067" y="315445"/>
                  </a:lnTo>
                  <a:cubicBezTo>
                    <a:pt x="1348067" y="347188"/>
                    <a:pt x="1322334" y="372922"/>
                    <a:pt x="1290590" y="372922"/>
                  </a:cubicBezTo>
                  <a:lnTo>
                    <a:pt x="57477" y="372922"/>
                  </a:lnTo>
                  <a:cubicBezTo>
                    <a:pt x="25733" y="372922"/>
                    <a:pt x="0" y="347188"/>
                    <a:pt x="0" y="315445"/>
                  </a:cubicBezTo>
                  <a:lnTo>
                    <a:pt x="0" y="57477"/>
                  </a:lnTo>
                  <a:cubicBezTo>
                    <a:pt x="0" y="25733"/>
                    <a:pt x="25733" y="0"/>
                    <a:pt x="57477" y="0"/>
                  </a:cubicBezTo>
                  <a:close/>
                </a:path>
              </a:pathLst>
            </a:custGeom>
            <a:solidFill>
              <a:srgbClr val="954A2C"/>
            </a:solidFill>
          </p:spPr>
        </p:sp>
        <p:sp>
          <p:nvSpPr>
            <p:cNvPr name="TextBox 43" id="43"/>
            <p:cNvSpPr txBox="true"/>
            <p:nvPr/>
          </p:nvSpPr>
          <p:spPr>
            <a:xfrm>
              <a:off x="0" y="-38100"/>
              <a:ext cx="1348067" cy="411022"/>
            </a:xfrm>
            <a:prstGeom prst="rect">
              <a:avLst/>
            </a:prstGeom>
          </p:spPr>
          <p:txBody>
            <a:bodyPr anchor="ctr" rtlCol="false" tIns="50800" lIns="50800" bIns="50800" rIns="50800"/>
            <a:lstStyle/>
            <a:p>
              <a:pPr algn="ctr">
                <a:lnSpc>
                  <a:spcPts val="2659"/>
                </a:lnSpc>
              </a:pPr>
            </a:p>
          </p:txBody>
        </p:sp>
      </p:grpSp>
      <p:sp>
        <p:nvSpPr>
          <p:cNvPr name="Freeform 44" id="44"/>
          <p:cNvSpPr/>
          <p:nvPr/>
        </p:nvSpPr>
        <p:spPr>
          <a:xfrm flipH="false" flipV="false" rot="0">
            <a:off x="1322290" y="4300578"/>
            <a:ext cx="1190625" cy="1190625"/>
          </a:xfrm>
          <a:custGeom>
            <a:avLst/>
            <a:gdLst/>
            <a:ahLst/>
            <a:cxnLst/>
            <a:rect r="r" b="b" t="t" l="l"/>
            <a:pathLst>
              <a:path h="1190625" w="1190625">
                <a:moveTo>
                  <a:pt x="0" y="0"/>
                </a:moveTo>
                <a:lnTo>
                  <a:pt x="1190625" y="0"/>
                </a:lnTo>
                <a:lnTo>
                  <a:pt x="1190625" y="1190625"/>
                </a:lnTo>
                <a:lnTo>
                  <a:pt x="0" y="1190625"/>
                </a:lnTo>
                <a:lnTo>
                  <a:pt x="0" y="0"/>
                </a:lnTo>
                <a:close/>
              </a:path>
            </a:pathLst>
          </a:custGeom>
          <a:blipFill>
            <a:blip r:embed="rId8">
              <a:alphaModFix amt="35000"/>
              <a:extLst>
                <a:ext uri="{96DAC541-7B7A-43D3-8B79-37D633B846F1}">
                  <asvg:svgBlip xmlns:asvg="http://schemas.microsoft.com/office/drawing/2016/SVG/main" r:embed="rId16"/>
                </a:ext>
              </a:extLst>
            </a:blip>
            <a:stretch>
              <a:fillRect l="0" t="0" r="0" b="0"/>
            </a:stretch>
          </a:blipFill>
          <a:ln cap="sq">
            <a:noFill/>
            <a:prstDash val="solid"/>
            <a:miter/>
          </a:ln>
        </p:spPr>
      </p:sp>
      <p:grpSp>
        <p:nvGrpSpPr>
          <p:cNvPr name="Group 45" id="45"/>
          <p:cNvGrpSpPr/>
          <p:nvPr/>
        </p:nvGrpSpPr>
        <p:grpSpPr>
          <a:xfrm rot="0">
            <a:off x="1359897" y="4409167"/>
            <a:ext cx="1027112" cy="1027112"/>
            <a:chOff x="0" y="0"/>
            <a:chExt cx="812800" cy="812800"/>
          </a:xfrm>
        </p:grpSpPr>
        <p:sp>
          <p:nvSpPr>
            <p:cNvPr name="Freeform 46" id="46"/>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47" id="47"/>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grpSp>
        <p:nvGrpSpPr>
          <p:cNvPr name="Group 48" id="48"/>
          <p:cNvGrpSpPr/>
          <p:nvPr/>
        </p:nvGrpSpPr>
        <p:grpSpPr>
          <a:xfrm rot="0">
            <a:off x="1196384" y="7544776"/>
            <a:ext cx="5118443" cy="1649933"/>
            <a:chOff x="0" y="0"/>
            <a:chExt cx="1348067" cy="434550"/>
          </a:xfrm>
        </p:grpSpPr>
        <p:sp>
          <p:nvSpPr>
            <p:cNvPr name="Freeform 49" id="49"/>
            <p:cNvSpPr/>
            <p:nvPr/>
          </p:nvSpPr>
          <p:spPr>
            <a:xfrm flipH="false" flipV="false" rot="0">
              <a:off x="0" y="0"/>
              <a:ext cx="1348067" cy="434550"/>
            </a:xfrm>
            <a:custGeom>
              <a:avLst/>
              <a:gdLst/>
              <a:ahLst/>
              <a:cxnLst/>
              <a:rect r="r" b="b" t="t" l="l"/>
              <a:pathLst>
                <a:path h="434550" w="1348067">
                  <a:moveTo>
                    <a:pt x="57477" y="0"/>
                  </a:moveTo>
                  <a:lnTo>
                    <a:pt x="1290590" y="0"/>
                  </a:lnTo>
                  <a:cubicBezTo>
                    <a:pt x="1322334" y="0"/>
                    <a:pt x="1348067" y="25733"/>
                    <a:pt x="1348067" y="57477"/>
                  </a:cubicBezTo>
                  <a:lnTo>
                    <a:pt x="1348067" y="377073"/>
                  </a:lnTo>
                  <a:cubicBezTo>
                    <a:pt x="1348067" y="408817"/>
                    <a:pt x="1322334" y="434550"/>
                    <a:pt x="1290590" y="434550"/>
                  </a:cubicBezTo>
                  <a:lnTo>
                    <a:pt x="57477" y="434550"/>
                  </a:lnTo>
                  <a:cubicBezTo>
                    <a:pt x="25733" y="434550"/>
                    <a:pt x="0" y="408817"/>
                    <a:pt x="0" y="377073"/>
                  </a:cubicBezTo>
                  <a:lnTo>
                    <a:pt x="0" y="57477"/>
                  </a:lnTo>
                  <a:cubicBezTo>
                    <a:pt x="0" y="25733"/>
                    <a:pt x="25733" y="0"/>
                    <a:pt x="57477" y="0"/>
                  </a:cubicBezTo>
                  <a:close/>
                </a:path>
              </a:pathLst>
            </a:custGeom>
            <a:solidFill>
              <a:srgbClr val="C2A25D"/>
            </a:solidFill>
          </p:spPr>
        </p:sp>
        <p:sp>
          <p:nvSpPr>
            <p:cNvPr name="TextBox 50" id="50"/>
            <p:cNvSpPr txBox="true"/>
            <p:nvPr/>
          </p:nvSpPr>
          <p:spPr>
            <a:xfrm>
              <a:off x="0" y="-38100"/>
              <a:ext cx="1348067" cy="472650"/>
            </a:xfrm>
            <a:prstGeom prst="rect">
              <a:avLst/>
            </a:prstGeom>
          </p:spPr>
          <p:txBody>
            <a:bodyPr anchor="ctr" rtlCol="false" tIns="50800" lIns="50800" bIns="50800" rIns="50800"/>
            <a:lstStyle/>
            <a:p>
              <a:pPr algn="ctr">
                <a:lnSpc>
                  <a:spcPts val="2659"/>
                </a:lnSpc>
              </a:pPr>
            </a:p>
          </p:txBody>
        </p:sp>
      </p:grpSp>
      <p:grpSp>
        <p:nvGrpSpPr>
          <p:cNvPr name="Group 51" id="51"/>
          <p:cNvGrpSpPr/>
          <p:nvPr/>
        </p:nvGrpSpPr>
        <p:grpSpPr>
          <a:xfrm rot="0">
            <a:off x="1196384" y="7774430"/>
            <a:ext cx="1190625" cy="1190625"/>
            <a:chOff x="0" y="0"/>
            <a:chExt cx="1587500" cy="1587500"/>
          </a:xfrm>
        </p:grpSpPr>
        <p:sp>
          <p:nvSpPr>
            <p:cNvPr name="Freeform 52" id="52"/>
            <p:cNvSpPr/>
            <p:nvPr/>
          </p:nvSpPr>
          <p:spPr>
            <a:xfrm flipH="false" flipV="false" rot="0">
              <a:off x="0" y="0"/>
              <a:ext cx="1587500" cy="1587500"/>
            </a:xfrm>
            <a:custGeom>
              <a:avLst/>
              <a:gdLst/>
              <a:ahLst/>
              <a:cxnLst/>
              <a:rect r="r" b="b" t="t" l="l"/>
              <a:pathLst>
                <a:path h="1587500" w="1587500">
                  <a:moveTo>
                    <a:pt x="0" y="0"/>
                  </a:moveTo>
                  <a:lnTo>
                    <a:pt x="1587500" y="0"/>
                  </a:lnTo>
                  <a:lnTo>
                    <a:pt x="1587500" y="1587500"/>
                  </a:lnTo>
                  <a:lnTo>
                    <a:pt x="0" y="1587500"/>
                  </a:lnTo>
                  <a:lnTo>
                    <a:pt x="0" y="0"/>
                  </a:lnTo>
                  <a:close/>
                </a:path>
              </a:pathLst>
            </a:custGeom>
            <a:blipFill>
              <a:blip r:embed="rId8">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53" id="53"/>
            <p:cNvGrpSpPr/>
            <p:nvPr/>
          </p:nvGrpSpPr>
          <p:grpSpPr>
            <a:xfrm rot="0">
              <a:off x="151455" y="101600"/>
              <a:ext cx="1369483" cy="1369483"/>
              <a:chOff x="0" y="0"/>
              <a:chExt cx="812800" cy="812800"/>
            </a:xfrm>
          </p:grpSpPr>
          <p:sp>
            <p:nvSpPr>
              <p:cNvPr name="Freeform 54" id="54"/>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55" id="55"/>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56" id="56"/>
            <p:cNvSpPr/>
            <p:nvPr/>
          </p:nvSpPr>
          <p:spPr>
            <a:xfrm flipH="false" flipV="false" rot="0">
              <a:off x="460545" y="410690"/>
              <a:ext cx="751303" cy="751303"/>
            </a:xfrm>
            <a:custGeom>
              <a:avLst/>
              <a:gdLst/>
              <a:ahLst/>
              <a:cxnLst/>
              <a:rect r="r" b="b" t="t" l="l"/>
              <a:pathLst>
                <a:path h="751303" w="751303">
                  <a:moveTo>
                    <a:pt x="0" y="0"/>
                  </a:moveTo>
                  <a:lnTo>
                    <a:pt x="751303" y="0"/>
                  </a:lnTo>
                  <a:lnTo>
                    <a:pt x="751303" y="751303"/>
                  </a:lnTo>
                  <a:lnTo>
                    <a:pt x="0" y="7513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57" id="57"/>
          <p:cNvGrpSpPr/>
          <p:nvPr/>
        </p:nvGrpSpPr>
        <p:grpSpPr>
          <a:xfrm rot="0">
            <a:off x="11970238" y="7549365"/>
            <a:ext cx="5160111" cy="1689885"/>
            <a:chOff x="0" y="0"/>
            <a:chExt cx="1359042" cy="445073"/>
          </a:xfrm>
        </p:grpSpPr>
        <p:sp>
          <p:nvSpPr>
            <p:cNvPr name="Freeform 58" id="58"/>
            <p:cNvSpPr/>
            <p:nvPr/>
          </p:nvSpPr>
          <p:spPr>
            <a:xfrm flipH="false" flipV="false" rot="0">
              <a:off x="0" y="0"/>
              <a:ext cx="1359042" cy="445073"/>
            </a:xfrm>
            <a:custGeom>
              <a:avLst/>
              <a:gdLst/>
              <a:ahLst/>
              <a:cxnLst/>
              <a:rect r="r" b="b" t="t" l="l"/>
              <a:pathLst>
                <a:path h="445073" w="1359042">
                  <a:moveTo>
                    <a:pt x="57013" y="0"/>
                  </a:moveTo>
                  <a:lnTo>
                    <a:pt x="1302029" y="0"/>
                  </a:lnTo>
                  <a:cubicBezTo>
                    <a:pt x="1333516" y="0"/>
                    <a:pt x="1359042" y="25526"/>
                    <a:pt x="1359042" y="57013"/>
                  </a:cubicBezTo>
                  <a:lnTo>
                    <a:pt x="1359042" y="388060"/>
                  </a:lnTo>
                  <a:cubicBezTo>
                    <a:pt x="1359042" y="403181"/>
                    <a:pt x="1353035" y="417682"/>
                    <a:pt x="1342343" y="428374"/>
                  </a:cubicBezTo>
                  <a:cubicBezTo>
                    <a:pt x="1331651" y="439066"/>
                    <a:pt x="1317150" y="445073"/>
                    <a:pt x="1302029" y="445073"/>
                  </a:cubicBezTo>
                  <a:lnTo>
                    <a:pt x="57013" y="445073"/>
                  </a:lnTo>
                  <a:cubicBezTo>
                    <a:pt x="41892" y="445073"/>
                    <a:pt x="27391" y="439066"/>
                    <a:pt x="16699" y="428374"/>
                  </a:cubicBezTo>
                  <a:cubicBezTo>
                    <a:pt x="6007" y="417682"/>
                    <a:pt x="0" y="403181"/>
                    <a:pt x="0" y="388060"/>
                  </a:cubicBezTo>
                  <a:lnTo>
                    <a:pt x="0" y="57013"/>
                  </a:lnTo>
                  <a:cubicBezTo>
                    <a:pt x="0" y="41892"/>
                    <a:pt x="6007" y="27391"/>
                    <a:pt x="16699" y="16699"/>
                  </a:cubicBezTo>
                  <a:cubicBezTo>
                    <a:pt x="27391" y="6007"/>
                    <a:pt x="41892" y="0"/>
                    <a:pt x="57013" y="0"/>
                  </a:cubicBezTo>
                  <a:close/>
                </a:path>
              </a:pathLst>
            </a:custGeom>
            <a:solidFill>
              <a:srgbClr val="954A2C"/>
            </a:solidFill>
          </p:spPr>
        </p:sp>
        <p:sp>
          <p:nvSpPr>
            <p:cNvPr name="TextBox 59" id="59"/>
            <p:cNvSpPr txBox="true"/>
            <p:nvPr/>
          </p:nvSpPr>
          <p:spPr>
            <a:xfrm>
              <a:off x="0" y="-38100"/>
              <a:ext cx="1359042" cy="483173"/>
            </a:xfrm>
            <a:prstGeom prst="rect">
              <a:avLst/>
            </a:prstGeom>
          </p:spPr>
          <p:txBody>
            <a:bodyPr anchor="ctr" rtlCol="false" tIns="50800" lIns="50800" bIns="50800" rIns="50800"/>
            <a:lstStyle/>
            <a:p>
              <a:pPr algn="ctr">
                <a:lnSpc>
                  <a:spcPts val="2659"/>
                </a:lnSpc>
              </a:pPr>
            </a:p>
          </p:txBody>
        </p:sp>
      </p:grpSp>
      <p:sp>
        <p:nvSpPr>
          <p:cNvPr name="Freeform 60" id="60"/>
          <p:cNvSpPr/>
          <p:nvPr/>
        </p:nvSpPr>
        <p:spPr>
          <a:xfrm flipH="false" flipV="false" rot="0">
            <a:off x="11951188" y="7985989"/>
            <a:ext cx="1190625" cy="1190625"/>
          </a:xfrm>
          <a:custGeom>
            <a:avLst/>
            <a:gdLst/>
            <a:ahLst/>
            <a:cxnLst/>
            <a:rect r="r" b="b" t="t" l="l"/>
            <a:pathLst>
              <a:path h="1190625" w="1190625">
                <a:moveTo>
                  <a:pt x="0" y="0"/>
                </a:moveTo>
                <a:lnTo>
                  <a:pt x="1190625" y="0"/>
                </a:lnTo>
                <a:lnTo>
                  <a:pt x="1190625" y="1190625"/>
                </a:lnTo>
                <a:lnTo>
                  <a:pt x="0" y="1190625"/>
                </a:lnTo>
                <a:lnTo>
                  <a:pt x="0" y="0"/>
                </a:lnTo>
                <a:close/>
              </a:path>
            </a:pathLst>
          </a:custGeom>
          <a:blipFill>
            <a:blip r:embed="rId8">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61" id="61"/>
          <p:cNvGrpSpPr/>
          <p:nvPr/>
        </p:nvGrpSpPr>
        <p:grpSpPr>
          <a:xfrm rot="0">
            <a:off x="12135259" y="7871313"/>
            <a:ext cx="1027112" cy="1027112"/>
            <a:chOff x="0" y="0"/>
            <a:chExt cx="812800" cy="812800"/>
          </a:xfrm>
        </p:grpSpPr>
        <p:sp>
          <p:nvSpPr>
            <p:cNvPr name="Freeform 62" id="62"/>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FFFFF"/>
            </a:solidFill>
          </p:spPr>
        </p:sp>
        <p:sp>
          <p:nvSpPr>
            <p:cNvPr name="TextBox 63" id="63"/>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64" id="64"/>
          <p:cNvSpPr/>
          <p:nvPr/>
        </p:nvSpPr>
        <p:spPr>
          <a:xfrm flipH="false" flipV="false" rot="0">
            <a:off x="12347724" y="8103130"/>
            <a:ext cx="563478" cy="563478"/>
          </a:xfrm>
          <a:custGeom>
            <a:avLst/>
            <a:gdLst/>
            <a:ahLst/>
            <a:cxnLst/>
            <a:rect r="r" b="b" t="t" l="l"/>
            <a:pathLst>
              <a:path h="563478" w="563478">
                <a:moveTo>
                  <a:pt x="0" y="0"/>
                </a:moveTo>
                <a:lnTo>
                  <a:pt x="563477" y="0"/>
                </a:lnTo>
                <a:lnTo>
                  <a:pt x="563477" y="563478"/>
                </a:lnTo>
                <a:lnTo>
                  <a:pt x="0" y="5634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65" id="65"/>
          <p:cNvGrpSpPr/>
          <p:nvPr/>
        </p:nvGrpSpPr>
        <p:grpSpPr>
          <a:xfrm rot="0">
            <a:off x="11970238" y="4187922"/>
            <a:ext cx="5160111" cy="1415938"/>
            <a:chOff x="0" y="0"/>
            <a:chExt cx="6880148" cy="1887917"/>
          </a:xfrm>
        </p:grpSpPr>
        <p:grpSp>
          <p:nvGrpSpPr>
            <p:cNvPr name="Group 66" id="66"/>
            <p:cNvGrpSpPr/>
            <p:nvPr/>
          </p:nvGrpSpPr>
          <p:grpSpPr>
            <a:xfrm rot="0">
              <a:off x="0" y="0"/>
              <a:ext cx="6880148" cy="1887917"/>
              <a:chOff x="0" y="0"/>
              <a:chExt cx="1359042" cy="372922"/>
            </a:xfrm>
          </p:grpSpPr>
          <p:sp>
            <p:nvSpPr>
              <p:cNvPr name="Freeform 67" id="67"/>
              <p:cNvSpPr/>
              <p:nvPr/>
            </p:nvSpPr>
            <p:spPr>
              <a:xfrm flipH="false" flipV="false" rot="0">
                <a:off x="0" y="0"/>
                <a:ext cx="1359042" cy="372922"/>
              </a:xfrm>
              <a:custGeom>
                <a:avLst/>
                <a:gdLst/>
                <a:ahLst/>
                <a:cxnLst/>
                <a:rect r="r" b="b" t="t" l="l"/>
                <a:pathLst>
                  <a:path h="372922" w="1359042">
                    <a:moveTo>
                      <a:pt x="57013" y="0"/>
                    </a:moveTo>
                    <a:lnTo>
                      <a:pt x="1302029" y="0"/>
                    </a:lnTo>
                    <a:cubicBezTo>
                      <a:pt x="1333516" y="0"/>
                      <a:pt x="1359042" y="25526"/>
                      <a:pt x="1359042" y="57013"/>
                    </a:cubicBezTo>
                    <a:lnTo>
                      <a:pt x="1359042" y="315909"/>
                    </a:lnTo>
                    <a:cubicBezTo>
                      <a:pt x="1359042" y="331030"/>
                      <a:pt x="1353035" y="345531"/>
                      <a:pt x="1342343" y="356223"/>
                    </a:cubicBezTo>
                    <a:cubicBezTo>
                      <a:pt x="1331651" y="366915"/>
                      <a:pt x="1317150" y="372922"/>
                      <a:pt x="1302029" y="372922"/>
                    </a:cubicBezTo>
                    <a:lnTo>
                      <a:pt x="57013" y="372922"/>
                    </a:lnTo>
                    <a:cubicBezTo>
                      <a:pt x="41892" y="372922"/>
                      <a:pt x="27391" y="366915"/>
                      <a:pt x="16699" y="356223"/>
                    </a:cubicBezTo>
                    <a:cubicBezTo>
                      <a:pt x="6007" y="345531"/>
                      <a:pt x="0" y="331030"/>
                      <a:pt x="0" y="315909"/>
                    </a:cubicBezTo>
                    <a:lnTo>
                      <a:pt x="0" y="57013"/>
                    </a:lnTo>
                    <a:cubicBezTo>
                      <a:pt x="0" y="41892"/>
                      <a:pt x="6007" y="27391"/>
                      <a:pt x="16699" y="16699"/>
                    </a:cubicBezTo>
                    <a:cubicBezTo>
                      <a:pt x="27391" y="6007"/>
                      <a:pt x="41892" y="0"/>
                      <a:pt x="57013" y="0"/>
                    </a:cubicBezTo>
                    <a:close/>
                  </a:path>
                </a:pathLst>
              </a:custGeom>
              <a:solidFill>
                <a:srgbClr val="C2A25D"/>
              </a:solidFill>
            </p:spPr>
          </p:sp>
          <p:sp>
            <p:nvSpPr>
              <p:cNvPr name="TextBox 68" id="68"/>
              <p:cNvSpPr txBox="true"/>
              <p:nvPr/>
            </p:nvSpPr>
            <p:spPr>
              <a:xfrm>
                <a:off x="0" y="-38100"/>
                <a:ext cx="1359042" cy="411022"/>
              </a:xfrm>
              <a:prstGeom prst="rect">
                <a:avLst/>
              </a:prstGeom>
            </p:spPr>
            <p:txBody>
              <a:bodyPr anchor="ctr" rtlCol="false" tIns="50800" lIns="50800" bIns="50800" rIns="50800"/>
              <a:lstStyle/>
              <a:p>
                <a:pPr algn="ctr">
                  <a:lnSpc>
                    <a:spcPts val="2659"/>
                  </a:lnSpc>
                </a:pPr>
              </a:p>
            </p:txBody>
          </p:sp>
        </p:grpSp>
        <p:sp>
          <p:nvSpPr>
            <p:cNvPr name="TextBox 69" id="69"/>
            <p:cNvSpPr txBox="true"/>
            <p:nvPr/>
          </p:nvSpPr>
          <p:spPr>
            <a:xfrm rot="0">
              <a:off x="1827748" y="331183"/>
              <a:ext cx="4720195" cy="119697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Standards &amp; Practices </a:t>
              </a:r>
            </a:p>
          </p:txBody>
        </p:sp>
        <p:sp>
          <p:nvSpPr>
            <p:cNvPr name="Freeform 70" id="70"/>
            <p:cNvSpPr/>
            <p:nvPr/>
          </p:nvSpPr>
          <p:spPr>
            <a:xfrm flipH="false" flipV="false" rot="0">
              <a:off x="26245" y="150208"/>
              <a:ext cx="1587500" cy="1587500"/>
            </a:xfrm>
            <a:custGeom>
              <a:avLst/>
              <a:gdLst/>
              <a:ahLst/>
              <a:cxnLst/>
              <a:rect r="r" b="b" t="t" l="l"/>
              <a:pathLst>
                <a:path h="1587500" w="1587500">
                  <a:moveTo>
                    <a:pt x="0" y="0"/>
                  </a:moveTo>
                  <a:lnTo>
                    <a:pt x="1587500" y="0"/>
                  </a:lnTo>
                  <a:lnTo>
                    <a:pt x="1587500" y="1587500"/>
                  </a:lnTo>
                  <a:lnTo>
                    <a:pt x="0" y="1587500"/>
                  </a:lnTo>
                  <a:lnTo>
                    <a:pt x="0" y="0"/>
                  </a:lnTo>
                  <a:close/>
                </a:path>
              </a:pathLst>
            </a:custGeom>
            <a:blipFill>
              <a:blip r:embed="rId8">
                <a:alphaModFix amt="35000"/>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71" id="71"/>
            <p:cNvGrpSpPr/>
            <p:nvPr/>
          </p:nvGrpSpPr>
          <p:grpSpPr>
            <a:xfrm rot="0">
              <a:off x="177700" y="251808"/>
              <a:ext cx="1369483" cy="1369483"/>
              <a:chOff x="0" y="0"/>
              <a:chExt cx="812800" cy="812800"/>
            </a:xfrm>
          </p:grpSpPr>
          <p:sp>
            <p:nvSpPr>
              <p:cNvPr name="Freeform 72" id="72"/>
              <p:cNvSpPr/>
              <p:nvPr/>
            </p:nvSpPr>
            <p:spPr>
              <a:xfrm flipH="false" flipV="false" rot="0">
                <a:off x="27508" y="27971"/>
                <a:ext cx="757783" cy="757977"/>
              </a:xfrm>
              <a:custGeom>
                <a:avLst/>
                <a:gdLst/>
                <a:ahLst/>
                <a:cxnLst/>
                <a:rect r="r" b="b" t="t" l="l"/>
                <a:pathLst>
                  <a:path h="757977" w="757783">
                    <a:moveTo>
                      <a:pt x="408890" y="15810"/>
                    </a:moveTo>
                    <a:lnTo>
                      <a:pt x="408936" y="15877"/>
                    </a:lnTo>
                    <a:cubicBezTo>
                      <a:pt x="425479" y="40021"/>
                      <a:pt x="458461" y="46186"/>
                      <a:pt x="482609" y="29649"/>
                    </a:cubicBezTo>
                    <a:lnTo>
                      <a:pt x="482609" y="29649"/>
                    </a:lnTo>
                    <a:cubicBezTo>
                      <a:pt x="492496" y="22878"/>
                      <a:pt x="505085" y="21415"/>
                      <a:pt x="516261" y="25738"/>
                    </a:cubicBezTo>
                    <a:cubicBezTo>
                      <a:pt x="527437" y="30061"/>
                      <a:pt x="535765" y="39615"/>
                      <a:pt x="538522" y="51277"/>
                    </a:cubicBezTo>
                    <a:lnTo>
                      <a:pt x="538601" y="51613"/>
                    </a:lnTo>
                    <a:cubicBezTo>
                      <a:pt x="545331" y="80080"/>
                      <a:pt x="573834" y="97728"/>
                      <a:pt x="602317" y="91064"/>
                    </a:cubicBezTo>
                    <a:lnTo>
                      <a:pt x="602317" y="91064"/>
                    </a:lnTo>
                    <a:cubicBezTo>
                      <a:pt x="613988" y="88334"/>
                      <a:pt x="626255" y="91522"/>
                      <a:pt x="635119" y="99591"/>
                    </a:cubicBezTo>
                    <a:cubicBezTo>
                      <a:pt x="643982" y="107659"/>
                      <a:pt x="648307" y="119573"/>
                      <a:pt x="646684" y="131448"/>
                    </a:cubicBezTo>
                    <a:lnTo>
                      <a:pt x="646625" y="131874"/>
                    </a:lnTo>
                    <a:cubicBezTo>
                      <a:pt x="642659" y="160878"/>
                      <a:pt x="662867" y="187639"/>
                      <a:pt x="691850" y="191762"/>
                    </a:cubicBezTo>
                    <a:lnTo>
                      <a:pt x="691850" y="191762"/>
                    </a:lnTo>
                    <a:cubicBezTo>
                      <a:pt x="703732" y="193452"/>
                      <a:pt x="714025" y="200874"/>
                      <a:pt x="719381" y="211615"/>
                    </a:cubicBezTo>
                    <a:cubicBezTo>
                      <a:pt x="724737" y="222355"/>
                      <a:pt x="724473" y="235042"/>
                      <a:pt x="718674" y="245550"/>
                    </a:cubicBezTo>
                    <a:lnTo>
                      <a:pt x="718535" y="245802"/>
                    </a:lnTo>
                    <a:cubicBezTo>
                      <a:pt x="704367" y="271475"/>
                      <a:pt x="713555" y="303770"/>
                      <a:pt x="739116" y="318140"/>
                    </a:cubicBezTo>
                    <a:lnTo>
                      <a:pt x="739116" y="318140"/>
                    </a:lnTo>
                    <a:cubicBezTo>
                      <a:pt x="749597" y="324031"/>
                      <a:pt x="756516" y="334694"/>
                      <a:pt x="757627" y="346666"/>
                    </a:cubicBezTo>
                    <a:cubicBezTo>
                      <a:pt x="758738" y="358637"/>
                      <a:pt x="753899" y="370391"/>
                      <a:pt x="744682" y="378111"/>
                    </a:cubicBezTo>
                    <a:lnTo>
                      <a:pt x="744652" y="378136"/>
                    </a:lnTo>
                    <a:cubicBezTo>
                      <a:pt x="722152" y="396981"/>
                      <a:pt x="719051" y="430442"/>
                      <a:pt x="737706" y="453100"/>
                    </a:cubicBezTo>
                    <a:lnTo>
                      <a:pt x="737803" y="453218"/>
                    </a:lnTo>
                    <a:cubicBezTo>
                      <a:pt x="745438" y="462492"/>
                      <a:pt x="748031" y="474925"/>
                      <a:pt x="744739" y="486478"/>
                    </a:cubicBezTo>
                    <a:cubicBezTo>
                      <a:pt x="741447" y="498031"/>
                      <a:pt x="732690" y="507230"/>
                      <a:pt x="721313" y="511086"/>
                    </a:cubicBezTo>
                    <a:lnTo>
                      <a:pt x="721313" y="511086"/>
                    </a:lnTo>
                    <a:cubicBezTo>
                      <a:pt x="693567" y="520491"/>
                      <a:pt x="678612" y="550526"/>
                      <a:pt x="687828" y="578336"/>
                    </a:cubicBezTo>
                    <a:lnTo>
                      <a:pt x="687949" y="578701"/>
                    </a:lnTo>
                    <a:cubicBezTo>
                      <a:pt x="691722" y="590084"/>
                      <a:pt x="689654" y="602596"/>
                      <a:pt x="682420" y="612161"/>
                    </a:cubicBezTo>
                    <a:cubicBezTo>
                      <a:pt x="675186" y="621726"/>
                      <a:pt x="663710" y="627121"/>
                      <a:pt x="651729" y="626590"/>
                    </a:cubicBezTo>
                    <a:lnTo>
                      <a:pt x="651729" y="626590"/>
                    </a:lnTo>
                    <a:cubicBezTo>
                      <a:pt x="622499" y="625295"/>
                      <a:pt x="597724" y="647880"/>
                      <a:pt x="596317" y="677105"/>
                    </a:cubicBezTo>
                    <a:lnTo>
                      <a:pt x="596297" y="677520"/>
                    </a:lnTo>
                    <a:cubicBezTo>
                      <a:pt x="595721" y="689489"/>
                      <a:pt x="589287" y="700405"/>
                      <a:pt x="579094" y="706706"/>
                    </a:cubicBezTo>
                    <a:cubicBezTo>
                      <a:pt x="568902" y="713008"/>
                      <a:pt x="556261" y="713884"/>
                      <a:pt x="545296" y="709050"/>
                    </a:cubicBezTo>
                    <a:lnTo>
                      <a:pt x="545296" y="709050"/>
                    </a:lnTo>
                    <a:cubicBezTo>
                      <a:pt x="518527" y="697248"/>
                      <a:pt x="487258" y="709362"/>
                      <a:pt x="475427" y="736118"/>
                    </a:cubicBezTo>
                    <a:lnTo>
                      <a:pt x="475334" y="736328"/>
                    </a:lnTo>
                    <a:cubicBezTo>
                      <a:pt x="470486" y="747291"/>
                      <a:pt x="460545" y="755159"/>
                      <a:pt x="448761" y="757359"/>
                    </a:cubicBezTo>
                    <a:cubicBezTo>
                      <a:pt x="436977" y="759558"/>
                      <a:pt x="424866" y="755806"/>
                      <a:pt x="416390" y="747330"/>
                    </a:cubicBezTo>
                    <a:lnTo>
                      <a:pt x="416390" y="747330"/>
                    </a:lnTo>
                    <a:cubicBezTo>
                      <a:pt x="406445" y="737384"/>
                      <a:pt x="392957" y="731797"/>
                      <a:pt x="378892" y="731797"/>
                    </a:cubicBezTo>
                    <a:cubicBezTo>
                      <a:pt x="364827" y="731797"/>
                      <a:pt x="351339" y="737384"/>
                      <a:pt x="341394" y="747330"/>
                    </a:cubicBezTo>
                    <a:lnTo>
                      <a:pt x="341394" y="747330"/>
                    </a:lnTo>
                    <a:cubicBezTo>
                      <a:pt x="332918" y="755806"/>
                      <a:pt x="320807" y="759558"/>
                      <a:pt x="309023" y="757359"/>
                    </a:cubicBezTo>
                    <a:cubicBezTo>
                      <a:pt x="297239" y="755159"/>
                      <a:pt x="287298" y="747291"/>
                      <a:pt x="282450" y="736328"/>
                    </a:cubicBezTo>
                    <a:lnTo>
                      <a:pt x="282357" y="736118"/>
                    </a:lnTo>
                    <a:cubicBezTo>
                      <a:pt x="270526" y="709362"/>
                      <a:pt x="239257" y="697248"/>
                      <a:pt x="212488" y="709050"/>
                    </a:cubicBezTo>
                    <a:lnTo>
                      <a:pt x="212488" y="709050"/>
                    </a:lnTo>
                    <a:cubicBezTo>
                      <a:pt x="201523" y="713884"/>
                      <a:pt x="188882" y="713008"/>
                      <a:pt x="178690" y="706706"/>
                    </a:cubicBezTo>
                    <a:cubicBezTo>
                      <a:pt x="168497" y="700405"/>
                      <a:pt x="162063" y="689489"/>
                      <a:pt x="161487" y="677520"/>
                    </a:cubicBezTo>
                    <a:lnTo>
                      <a:pt x="161467" y="677105"/>
                    </a:lnTo>
                    <a:cubicBezTo>
                      <a:pt x="160060" y="647880"/>
                      <a:pt x="135285" y="625295"/>
                      <a:pt x="106055" y="626590"/>
                    </a:cubicBezTo>
                    <a:lnTo>
                      <a:pt x="106055" y="626590"/>
                    </a:lnTo>
                    <a:cubicBezTo>
                      <a:pt x="94074" y="627121"/>
                      <a:pt x="82598" y="621726"/>
                      <a:pt x="75364" y="612161"/>
                    </a:cubicBezTo>
                    <a:cubicBezTo>
                      <a:pt x="68130" y="602596"/>
                      <a:pt x="66062" y="590085"/>
                      <a:pt x="69835" y="578701"/>
                    </a:cubicBezTo>
                    <a:lnTo>
                      <a:pt x="69956" y="578336"/>
                    </a:lnTo>
                    <a:cubicBezTo>
                      <a:pt x="79172" y="550526"/>
                      <a:pt x="64217" y="520491"/>
                      <a:pt x="36471" y="511086"/>
                    </a:cubicBezTo>
                    <a:lnTo>
                      <a:pt x="36471" y="511086"/>
                    </a:lnTo>
                    <a:cubicBezTo>
                      <a:pt x="25094" y="507230"/>
                      <a:pt x="16337" y="498031"/>
                      <a:pt x="13045" y="486478"/>
                    </a:cubicBezTo>
                    <a:cubicBezTo>
                      <a:pt x="9753" y="474925"/>
                      <a:pt x="12346" y="462493"/>
                      <a:pt x="19981" y="453219"/>
                    </a:cubicBezTo>
                    <a:lnTo>
                      <a:pt x="20078" y="453100"/>
                    </a:lnTo>
                    <a:cubicBezTo>
                      <a:pt x="38733" y="430442"/>
                      <a:pt x="35632" y="396981"/>
                      <a:pt x="13132" y="378136"/>
                    </a:cubicBezTo>
                    <a:lnTo>
                      <a:pt x="13102" y="378111"/>
                    </a:lnTo>
                    <a:cubicBezTo>
                      <a:pt x="3885" y="370391"/>
                      <a:pt x="-954" y="358637"/>
                      <a:pt x="157" y="346666"/>
                    </a:cubicBezTo>
                    <a:cubicBezTo>
                      <a:pt x="1268" y="334694"/>
                      <a:pt x="8187" y="324031"/>
                      <a:pt x="18668" y="318140"/>
                    </a:cubicBezTo>
                    <a:lnTo>
                      <a:pt x="18668" y="318140"/>
                    </a:lnTo>
                    <a:cubicBezTo>
                      <a:pt x="44229" y="303770"/>
                      <a:pt x="53417" y="271475"/>
                      <a:pt x="39249" y="245802"/>
                    </a:cubicBezTo>
                    <a:lnTo>
                      <a:pt x="39110" y="245550"/>
                    </a:lnTo>
                    <a:cubicBezTo>
                      <a:pt x="33311" y="235042"/>
                      <a:pt x="33046" y="222355"/>
                      <a:pt x="38403" y="211615"/>
                    </a:cubicBezTo>
                    <a:cubicBezTo>
                      <a:pt x="43759" y="200874"/>
                      <a:pt x="54051" y="193452"/>
                      <a:pt x="65934" y="191762"/>
                    </a:cubicBezTo>
                    <a:lnTo>
                      <a:pt x="65934" y="191762"/>
                    </a:lnTo>
                    <a:cubicBezTo>
                      <a:pt x="94916" y="187639"/>
                      <a:pt x="115125" y="160878"/>
                      <a:pt x="111159" y="131874"/>
                    </a:cubicBezTo>
                    <a:lnTo>
                      <a:pt x="111100" y="131448"/>
                    </a:lnTo>
                    <a:cubicBezTo>
                      <a:pt x="109477" y="119573"/>
                      <a:pt x="113802" y="107659"/>
                      <a:pt x="122665" y="99591"/>
                    </a:cubicBezTo>
                    <a:cubicBezTo>
                      <a:pt x="131529" y="91522"/>
                      <a:pt x="143796" y="88334"/>
                      <a:pt x="155467" y="91064"/>
                    </a:cubicBezTo>
                    <a:lnTo>
                      <a:pt x="155467" y="91064"/>
                    </a:lnTo>
                    <a:cubicBezTo>
                      <a:pt x="183950" y="97728"/>
                      <a:pt x="212453" y="80080"/>
                      <a:pt x="219183" y="51613"/>
                    </a:cubicBezTo>
                    <a:lnTo>
                      <a:pt x="219262" y="51277"/>
                    </a:lnTo>
                    <a:cubicBezTo>
                      <a:pt x="222019" y="39615"/>
                      <a:pt x="230347" y="30061"/>
                      <a:pt x="241523" y="25738"/>
                    </a:cubicBezTo>
                    <a:cubicBezTo>
                      <a:pt x="252699" y="21415"/>
                      <a:pt x="265288" y="22878"/>
                      <a:pt x="275175" y="29649"/>
                    </a:cubicBezTo>
                    <a:lnTo>
                      <a:pt x="275175" y="29649"/>
                    </a:lnTo>
                    <a:cubicBezTo>
                      <a:pt x="299323" y="46186"/>
                      <a:pt x="332305" y="40021"/>
                      <a:pt x="348848" y="15877"/>
                    </a:cubicBezTo>
                    <a:lnTo>
                      <a:pt x="348894" y="15810"/>
                    </a:lnTo>
                    <a:cubicBezTo>
                      <a:pt x="355674" y="5915"/>
                      <a:pt x="366897" y="0"/>
                      <a:pt x="378892" y="0"/>
                    </a:cubicBezTo>
                    <a:cubicBezTo>
                      <a:pt x="390887" y="0"/>
                      <a:pt x="402110" y="5915"/>
                      <a:pt x="408890" y="15810"/>
                    </a:cubicBezTo>
                    <a:close/>
                  </a:path>
                </a:pathLst>
              </a:custGeom>
              <a:solidFill>
                <a:srgbClr val="FCFDFA"/>
              </a:solidFill>
            </p:spPr>
          </p:sp>
          <p:sp>
            <p:nvSpPr>
              <p:cNvPr name="TextBox 73" id="73"/>
              <p:cNvSpPr txBox="true"/>
              <p:nvPr/>
            </p:nvSpPr>
            <p:spPr>
              <a:xfrm>
                <a:off x="127000" y="127000"/>
                <a:ext cx="558800" cy="558800"/>
              </a:xfrm>
              <a:prstGeom prst="rect">
                <a:avLst/>
              </a:prstGeom>
            </p:spPr>
            <p:txBody>
              <a:bodyPr anchor="ctr" rtlCol="false" tIns="50800" lIns="50800" bIns="50800" rIns="50800"/>
              <a:lstStyle/>
              <a:p>
                <a:pPr algn="ctr">
                  <a:lnSpc>
                    <a:spcPts val="2520"/>
                  </a:lnSpc>
                </a:pPr>
              </a:p>
            </p:txBody>
          </p:sp>
        </p:grpSp>
        <p:sp>
          <p:nvSpPr>
            <p:cNvPr name="Freeform 74" id="74"/>
            <p:cNvSpPr/>
            <p:nvPr/>
          </p:nvSpPr>
          <p:spPr>
            <a:xfrm flipH="false" flipV="false" rot="0">
              <a:off x="486789" y="560898"/>
              <a:ext cx="751303" cy="751303"/>
            </a:xfrm>
            <a:custGeom>
              <a:avLst/>
              <a:gdLst/>
              <a:ahLst/>
              <a:cxnLst/>
              <a:rect r="r" b="b" t="t" l="l"/>
              <a:pathLst>
                <a:path h="751303" w="751303">
                  <a:moveTo>
                    <a:pt x="0" y="0"/>
                  </a:moveTo>
                  <a:lnTo>
                    <a:pt x="751304" y="0"/>
                  </a:lnTo>
                  <a:lnTo>
                    <a:pt x="751304" y="751304"/>
                  </a:lnTo>
                  <a:lnTo>
                    <a:pt x="0" y="7513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75" id="75"/>
          <p:cNvSpPr/>
          <p:nvPr/>
        </p:nvSpPr>
        <p:spPr>
          <a:xfrm flipH="false" flipV="false" rot="0">
            <a:off x="1468620" y="3033497"/>
            <a:ext cx="602183" cy="516372"/>
          </a:xfrm>
          <a:custGeom>
            <a:avLst/>
            <a:gdLst/>
            <a:ahLst/>
            <a:cxnLst/>
            <a:rect r="r" b="b" t="t" l="l"/>
            <a:pathLst>
              <a:path h="516372" w="602183">
                <a:moveTo>
                  <a:pt x="0" y="0"/>
                </a:moveTo>
                <a:lnTo>
                  <a:pt x="602183" y="0"/>
                </a:lnTo>
                <a:lnTo>
                  <a:pt x="602183" y="516373"/>
                </a:lnTo>
                <a:lnTo>
                  <a:pt x="0" y="51637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6" id="76"/>
          <p:cNvSpPr/>
          <p:nvPr/>
        </p:nvSpPr>
        <p:spPr>
          <a:xfrm flipH="false" flipV="false" rot="0">
            <a:off x="1526538" y="4657564"/>
            <a:ext cx="530317" cy="530317"/>
          </a:xfrm>
          <a:custGeom>
            <a:avLst/>
            <a:gdLst/>
            <a:ahLst/>
            <a:cxnLst/>
            <a:rect r="r" b="b" t="t" l="l"/>
            <a:pathLst>
              <a:path h="530317" w="530317">
                <a:moveTo>
                  <a:pt x="0" y="0"/>
                </a:moveTo>
                <a:lnTo>
                  <a:pt x="530317" y="0"/>
                </a:lnTo>
                <a:lnTo>
                  <a:pt x="530317" y="530317"/>
                </a:lnTo>
                <a:lnTo>
                  <a:pt x="0" y="53031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77" id="77"/>
          <p:cNvSpPr txBox="true"/>
          <p:nvPr/>
        </p:nvSpPr>
        <p:spPr>
          <a:xfrm rot="0">
            <a:off x="1176701" y="1134257"/>
            <a:ext cx="13968924" cy="937458"/>
          </a:xfrm>
          <a:prstGeom prst="rect">
            <a:avLst/>
          </a:prstGeom>
        </p:spPr>
        <p:txBody>
          <a:bodyPr anchor="t" rtlCol="false" tIns="0" lIns="0" bIns="0" rIns="0">
            <a:spAutoFit/>
          </a:bodyPr>
          <a:lstStyle/>
          <a:p>
            <a:pPr algn="ctr">
              <a:lnSpc>
                <a:spcPts val="6947"/>
              </a:lnSpc>
            </a:pPr>
            <a:r>
              <a:rPr lang="en-US" sz="6315">
                <a:solidFill>
                  <a:srgbClr val="3E4231"/>
                </a:solidFill>
                <a:latin typeface="Coco Gothic"/>
                <a:ea typeface="Coco Gothic"/>
                <a:cs typeface="Coco Gothic"/>
                <a:sym typeface="Coco Gothic"/>
              </a:rPr>
              <a:t>Tools - How can COJ affect change</a:t>
            </a:r>
          </a:p>
        </p:txBody>
      </p:sp>
      <p:sp>
        <p:nvSpPr>
          <p:cNvPr name="TextBox 78" id="78"/>
          <p:cNvSpPr txBox="true"/>
          <p:nvPr/>
        </p:nvSpPr>
        <p:spPr>
          <a:xfrm rot="0">
            <a:off x="2498784" y="6425653"/>
            <a:ext cx="3073093" cy="46672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Funding</a:t>
            </a:r>
          </a:p>
        </p:txBody>
      </p:sp>
      <p:sp>
        <p:nvSpPr>
          <p:cNvPr name="TextBox 79" id="79"/>
          <p:cNvSpPr txBox="true"/>
          <p:nvPr/>
        </p:nvSpPr>
        <p:spPr>
          <a:xfrm rot="0">
            <a:off x="7050303" y="6168449"/>
            <a:ext cx="4187395" cy="390525"/>
          </a:xfrm>
          <a:prstGeom prst="rect">
            <a:avLst/>
          </a:prstGeom>
        </p:spPr>
        <p:txBody>
          <a:bodyPr anchor="t" rtlCol="false" tIns="0" lIns="0" bIns="0" rIns="0">
            <a:spAutoFit/>
          </a:bodyPr>
          <a:lstStyle/>
          <a:p>
            <a:pPr algn="l" marL="0" indent="0" lvl="1">
              <a:lnSpc>
                <a:spcPts val="2879"/>
              </a:lnSpc>
            </a:pPr>
            <a:r>
              <a:rPr lang="en-US" sz="2399">
                <a:solidFill>
                  <a:srgbClr val="FFFFFF"/>
                </a:solidFill>
                <a:latin typeface="Coco Gothic"/>
                <a:ea typeface="Coco Gothic"/>
                <a:cs typeface="Coco Gothic"/>
                <a:sym typeface="Coco Gothic"/>
              </a:rPr>
              <a:t>Tools that Shape Each Pillar</a:t>
            </a:r>
          </a:p>
        </p:txBody>
      </p:sp>
      <p:sp>
        <p:nvSpPr>
          <p:cNvPr name="TextBox 80" id="80"/>
          <p:cNvSpPr txBox="true"/>
          <p:nvPr/>
        </p:nvSpPr>
        <p:spPr>
          <a:xfrm rot="0">
            <a:off x="13305247" y="3014603"/>
            <a:ext cx="3540147" cy="46672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Partnerships</a:t>
            </a:r>
          </a:p>
        </p:txBody>
      </p:sp>
      <p:sp>
        <p:nvSpPr>
          <p:cNvPr name="TextBox 81" id="81"/>
          <p:cNvSpPr txBox="true"/>
          <p:nvPr/>
        </p:nvSpPr>
        <p:spPr>
          <a:xfrm rot="0">
            <a:off x="7050303" y="6696319"/>
            <a:ext cx="4187395" cy="1866901"/>
          </a:xfrm>
          <a:prstGeom prst="rect">
            <a:avLst/>
          </a:prstGeom>
        </p:spPr>
        <p:txBody>
          <a:bodyPr anchor="t" rtlCol="false" tIns="0" lIns="0" bIns="0" rIns="0">
            <a:spAutoFit/>
          </a:bodyPr>
          <a:lstStyle/>
          <a:p>
            <a:pPr algn="l" marL="0" indent="0" lvl="0">
              <a:lnSpc>
                <a:spcPts val="3749"/>
              </a:lnSpc>
            </a:pPr>
            <a:r>
              <a:rPr lang="en-US" sz="2499">
                <a:solidFill>
                  <a:srgbClr val="FFFFFF"/>
                </a:solidFill>
                <a:latin typeface="Coco Gothic"/>
                <a:ea typeface="Coco Gothic"/>
                <a:cs typeface="Coco Gothic"/>
                <a:sym typeface="Coco Gothic"/>
              </a:rPr>
              <a:t>These tools are within each pillar of our food system and can be used to create change</a:t>
            </a:r>
          </a:p>
        </p:txBody>
      </p:sp>
      <p:sp>
        <p:nvSpPr>
          <p:cNvPr name="TextBox 82" id="82"/>
          <p:cNvSpPr txBox="true"/>
          <p:nvPr/>
        </p:nvSpPr>
        <p:spPr>
          <a:xfrm rot="0">
            <a:off x="2484340" y="3088276"/>
            <a:ext cx="3087537" cy="46672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Data</a:t>
            </a:r>
          </a:p>
        </p:txBody>
      </p:sp>
      <p:sp>
        <p:nvSpPr>
          <p:cNvPr name="TextBox 83" id="83"/>
          <p:cNvSpPr txBox="true"/>
          <p:nvPr/>
        </p:nvSpPr>
        <p:spPr>
          <a:xfrm rot="0">
            <a:off x="2512915" y="4694714"/>
            <a:ext cx="3087537" cy="46672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Planning</a:t>
            </a:r>
          </a:p>
        </p:txBody>
      </p:sp>
      <p:sp>
        <p:nvSpPr>
          <p:cNvPr name="TextBox 84" id="84"/>
          <p:cNvSpPr txBox="true"/>
          <p:nvPr/>
        </p:nvSpPr>
        <p:spPr>
          <a:xfrm rot="0">
            <a:off x="2484340" y="8146657"/>
            <a:ext cx="3073093" cy="46672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Regulations</a:t>
            </a:r>
          </a:p>
        </p:txBody>
      </p:sp>
      <p:sp>
        <p:nvSpPr>
          <p:cNvPr name="TextBox 85" id="85"/>
          <p:cNvSpPr txBox="true"/>
          <p:nvPr/>
        </p:nvSpPr>
        <p:spPr>
          <a:xfrm rot="0">
            <a:off x="13305247" y="8039170"/>
            <a:ext cx="3073093" cy="904875"/>
          </a:xfrm>
          <a:prstGeom prst="rect">
            <a:avLst/>
          </a:prstGeom>
        </p:spPr>
        <p:txBody>
          <a:bodyPr anchor="t" rtlCol="false" tIns="0" lIns="0" bIns="0" rIns="0">
            <a:spAutoFit/>
          </a:bodyPr>
          <a:lstStyle/>
          <a:p>
            <a:pPr algn="l" marL="0" indent="0" lvl="1">
              <a:lnSpc>
                <a:spcPts val="3479"/>
              </a:lnSpc>
            </a:pPr>
            <a:r>
              <a:rPr lang="en-US" sz="2899">
                <a:solidFill>
                  <a:srgbClr val="FFFFFF"/>
                </a:solidFill>
                <a:latin typeface="Coco Gothic"/>
                <a:ea typeface="Coco Gothic"/>
                <a:cs typeface="Coco Gothic"/>
                <a:sym typeface="Coco Gothic"/>
              </a:rPr>
              <a:t>Resource &amp; Investment</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BDC895"/>
        </a:solidFill>
      </p:bgPr>
    </p:bg>
    <p:spTree>
      <p:nvGrpSpPr>
        <p:cNvPr id="1" name=""/>
        <p:cNvGrpSpPr/>
        <p:nvPr/>
      </p:nvGrpSpPr>
      <p:grpSpPr>
        <a:xfrm>
          <a:off x="0" y="0"/>
          <a:ext cx="0" cy="0"/>
          <a:chOff x="0" y="0"/>
          <a:chExt cx="0" cy="0"/>
        </a:xfrm>
      </p:grpSpPr>
      <p:sp>
        <p:nvSpPr>
          <p:cNvPr name="AutoShape 2" id="2"/>
          <p:cNvSpPr/>
          <p:nvPr/>
        </p:nvSpPr>
        <p:spPr>
          <a:xfrm>
            <a:off x="1470061" y="1052512"/>
            <a:ext cx="1836061" cy="0"/>
          </a:xfrm>
          <a:prstGeom prst="line">
            <a:avLst/>
          </a:prstGeom>
          <a:ln cap="rnd" w="47625">
            <a:solidFill>
              <a:srgbClr val="6F8764"/>
            </a:solidFill>
            <a:prstDash val="solid"/>
            <a:headEnd type="none" len="sm" w="sm"/>
            <a:tailEnd type="none" len="sm" w="sm"/>
          </a:ln>
        </p:spPr>
      </p:sp>
      <p:sp>
        <p:nvSpPr>
          <p:cNvPr name="TextBox 3" id="3"/>
          <p:cNvSpPr txBox="true"/>
          <p:nvPr/>
        </p:nvSpPr>
        <p:spPr>
          <a:xfrm rot="0">
            <a:off x="1470061" y="1290099"/>
            <a:ext cx="7648533" cy="1123950"/>
          </a:xfrm>
          <a:prstGeom prst="rect">
            <a:avLst/>
          </a:prstGeom>
        </p:spPr>
        <p:txBody>
          <a:bodyPr anchor="t" rtlCol="false" tIns="0" lIns="0" bIns="0" rIns="0">
            <a:spAutoFit/>
          </a:bodyPr>
          <a:lstStyle/>
          <a:p>
            <a:pPr algn="l">
              <a:lnSpc>
                <a:spcPts val="8400"/>
              </a:lnSpc>
            </a:pPr>
            <a:r>
              <a:rPr lang="en-US" sz="7000" spc="700">
                <a:solidFill>
                  <a:srgbClr val="444949"/>
                </a:solidFill>
                <a:latin typeface="Coco Gothic"/>
                <a:ea typeface="Coco Gothic"/>
                <a:cs typeface="Coco Gothic"/>
                <a:sym typeface="Coco Gothic"/>
              </a:rPr>
              <a:t>Pillars </a:t>
            </a:r>
          </a:p>
        </p:txBody>
      </p:sp>
      <p:sp>
        <p:nvSpPr>
          <p:cNvPr name="TextBox 4" id="4"/>
          <p:cNvSpPr txBox="true"/>
          <p:nvPr/>
        </p:nvSpPr>
        <p:spPr>
          <a:xfrm rot="0">
            <a:off x="3638585" y="3824807"/>
            <a:ext cx="4319945" cy="625476"/>
          </a:xfrm>
          <a:prstGeom prst="rect">
            <a:avLst/>
          </a:prstGeom>
        </p:spPr>
        <p:txBody>
          <a:bodyPr anchor="t" rtlCol="false" tIns="0" lIns="0" bIns="0" rIns="0">
            <a:spAutoFit/>
          </a:bodyPr>
          <a:lstStyle/>
          <a:p>
            <a:pPr algn="l">
              <a:lnSpc>
                <a:spcPts val="4899"/>
              </a:lnSpc>
              <a:spcBef>
                <a:spcPct val="0"/>
              </a:spcBef>
            </a:pPr>
            <a:r>
              <a:rPr lang="en-US" sz="3499" spc="-34">
                <a:solidFill>
                  <a:srgbClr val="444949"/>
                </a:solidFill>
                <a:latin typeface="Coco Gothic"/>
                <a:ea typeface="Coco Gothic"/>
                <a:cs typeface="Coco Gothic"/>
                <a:sym typeface="Coco Gothic"/>
              </a:rPr>
              <a:t>Food Production</a:t>
            </a:r>
          </a:p>
        </p:txBody>
      </p:sp>
      <p:sp>
        <p:nvSpPr>
          <p:cNvPr name="TextBox 5" id="5"/>
          <p:cNvSpPr txBox="true"/>
          <p:nvPr/>
        </p:nvSpPr>
        <p:spPr>
          <a:xfrm rot="0">
            <a:off x="3638585" y="6824656"/>
            <a:ext cx="4319945" cy="1244601"/>
          </a:xfrm>
          <a:prstGeom prst="rect">
            <a:avLst/>
          </a:prstGeom>
        </p:spPr>
        <p:txBody>
          <a:bodyPr anchor="t" rtlCol="false" tIns="0" lIns="0" bIns="0" rIns="0">
            <a:spAutoFit/>
          </a:bodyPr>
          <a:lstStyle/>
          <a:p>
            <a:pPr algn="l">
              <a:lnSpc>
                <a:spcPts val="4899"/>
              </a:lnSpc>
              <a:spcBef>
                <a:spcPct val="0"/>
              </a:spcBef>
            </a:pPr>
            <a:r>
              <a:rPr lang="en-US" sz="3499" spc="-34">
                <a:solidFill>
                  <a:srgbClr val="444949"/>
                </a:solidFill>
                <a:latin typeface="Coco Gothic"/>
                <a:ea typeface="Coco Gothic"/>
                <a:cs typeface="Coco Gothic"/>
                <a:sym typeface="Coco Gothic"/>
              </a:rPr>
              <a:t>Processing &amp; Distribution</a:t>
            </a:r>
          </a:p>
        </p:txBody>
      </p:sp>
      <p:sp>
        <p:nvSpPr>
          <p:cNvPr name="TextBox 6" id="6"/>
          <p:cNvSpPr txBox="true"/>
          <p:nvPr/>
        </p:nvSpPr>
        <p:spPr>
          <a:xfrm rot="0">
            <a:off x="11770359" y="3824807"/>
            <a:ext cx="5115048" cy="625476"/>
          </a:xfrm>
          <a:prstGeom prst="rect">
            <a:avLst/>
          </a:prstGeom>
        </p:spPr>
        <p:txBody>
          <a:bodyPr anchor="t" rtlCol="false" tIns="0" lIns="0" bIns="0" rIns="0">
            <a:spAutoFit/>
          </a:bodyPr>
          <a:lstStyle/>
          <a:p>
            <a:pPr algn="l">
              <a:lnSpc>
                <a:spcPts val="4899"/>
              </a:lnSpc>
              <a:spcBef>
                <a:spcPct val="0"/>
              </a:spcBef>
            </a:pPr>
            <a:r>
              <a:rPr lang="en-US" sz="3499" spc="-34">
                <a:solidFill>
                  <a:srgbClr val="444949"/>
                </a:solidFill>
                <a:latin typeface="Coco Gothic"/>
                <a:ea typeface="Coco Gothic"/>
                <a:cs typeface="Coco Gothic"/>
                <a:sym typeface="Coco Gothic"/>
              </a:rPr>
              <a:t>Access</a:t>
            </a:r>
          </a:p>
        </p:txBody>
      </p:sp>
      <p:sp>
        <p:nvSpPr>
          <p:cNvPr name="TextBox 7" id="7"/>
          <p:cNvSpPr txBox="true"/>
          <p:nvPr/>
        </p:nvSpPr>
        <p:spPr>
          <a:xfrm rot="0">
            <a:off x="11853544" y="7051468"/>
            <a:ext cx="5067423" cy="625476"/>
          </a:xfrm>
          <a:prstGeom prst="rect">
            <a:avLst/>
          </a:prstGeom>
        </p:spPr>
        <p:txBody>
          <a:bodyPr anchor="t" rtlCol="false" tIns="0" lIns="0" bIns="0" rIns="0">
            <a:spAutoFit/>
          </a:bodyPr>
          <a:lstStyle/>
          <a:p>
            <a:pPr algn="l">
              <a:lnSpc>
                <a:spcPts val="4899"/>
              </a:lnSpc>
              <a:spcBef>
                <a:spcPct val="0"/>
              </a:spcBef>
            </a:pPr>
            <a:r>
              <a:rPr lang="en-US" sz="3499" spc="-34">
                <a:solidFill>
                  <a:srgbClr val="444949"/>
                </a:solidFill>
                <a:latin typeface="Coco Gothic"/>
                <a:ea typeface="Coco Gothic"/>
                <a:cs typeface="Coco Gothic"/>
                <a:sym typeface="Coco Gothic"/>
              </a:rPr>
              <a:t>Waste</a:t>
            </a:r>
          </a:p>
        </p:txBody>
      </p:sp>
      <p:sp>
        <p:nvSpPr>
          <p:cNvPr name="TextBox 8" id="8"/>
          <p:cNvSpPr txBox="true"/>
          <p:nvPr/>
        </p:nvSpPr>
        <p:spPr>
          <a:xfrm rot="0">
            <a:off x="1135084" y="3388264"/>
            <a:ext cx="2503501" cy="1666475"/>
          </a:xfrm>
          <a:prstGeom prst="rect">
            <a:avLst/>
          </a:prstGeom>
        </p:spPr>
        <p:txBody>
          <a:bodyPr anchor="t" rtlCol="false" tIns="0" lIns="0" bIns="0" rIns="0">
            <a:spAutoFit/>
          </a:bodyPr>
          <a:lstStyle/>
          <a:p>
            <a:pPr algn="l">
              <a:lnSpc>
                <a:spcPts val="13147"/>
              </a:lnSpc>
              <a:spcBef>
                <a:spcPct val="0"/>
              </a:spcBef>
            </a:pPr>
            <a:r>
              <a:rPr lang="en-US" b="true" sz="9390" spc="939">
                <a:solidFill>
                  <a:srgbClr val="6F8764">
                    <a:alpha val="49804"/>
                  </a:srgbClr>
                </a:solidFill>
                <a:latin typeface="Coco Gothic Bold"/>
                <a:ea typeface="Coco Gothic Bold"/>
                <a:cs typeface="Coco Gothic Bold"/>
                <a:sym typeface="Coco Gothic Bold"/>
              </a:rPr>
              <a:t>01</a:t>
            </a:r>
          </a:p>
        </p:txBody>
      </p:sp>
      <p:sp>
        <p:nvSpPr>
          <p:cNvPr name="TextBox 9" id="9"/>
          <p:cNvSpPr txBox="true"/>
          <p:nvPr/>
        </p:nvSpPr>
        <p:spPr>
          <a:xfrm rot="0">
            <a:off x="9601835" y="3388264"/>
            <a:ext cx="2503501" cy="1666475"/>
          </a:xfrm>
          <a:prstGeom prst="rect">
            <a:avLst/>
          </a:prstGeom>
        </p:spPr>
        <p:txBody>
          <a:bodyPr anchor="t" rtlCol="false" tIns="0" lIns="0" bIns="0" rIns="0">
            <a:spAutoFit/>
          </a:bodyPr>
          <a:lstStyle/>
          <a:p>
            <a:pPr algn="l">
              <a:lnSpc>
                <a:spcPts val="13147"/>
              </a:lnSpc>
              <a:spcBef>
                <a:spcPct val="0"/>
              </a:spcBef>
            </a:pPr>
            <a:r>
              <a:rPr lang="en-US" b="true" sz="9390" spc="939">
                <a:solidFill>
                  <a:srgbClr val="6F8764">
                    <a:alpha val="49804"/>
                  </a:srgbClr>
                </a:solidFill>
                <a:latin typeface="Coco Gothic Bold"/>
                <a:ea typeface="Coco Gothic Bold"/>
                <a:cs typeface="Coco Gothic Bold"/>
                <a:sym typeface="Coco Gothic Bold"/>
              </a:rPr>
              <a:t>03</a:t>
            </a:r>
          </a:p>
        </p:txBody>
      </p:sp>
      <p:sp>
        <p:nvSpPr>
          <p:cNvPr name="TextBox 10" id="10"/>
          <p:cNvSpPr txBox="true"/>
          <p:nvPr/>
        </p:nvSpPr>
        <p:spPr>
          <a:xfrm rot="0">
            <a:off x="9350044" y="6542281"/>
            <a:ext cx="2503501" cy="1666475"/>
          </a:xfrm>
          <a:prstGeom prst="rect">
            <a:avLst/>
          </a:prstGeom>
        </p:spPr>
        <p:txBody>
          <a:bodyPr anchor="t" rtlCol="false" tIns="0" lIns="0" bIns="0" rIns="0">
            <a:spAutoFit/>
          </a:bodyPr>
          <a:lstStyle/>
          <a:p>
            <a:pPr algn="l">
              <a:lnSpc>
                <a:spcPts val="13147"/>
              </a:lnSpc>
              <a:spcBef>
                <a:spcPct val="0"/>
              </a:spcBef>
            </a:pPr>
            <a:r>
              <a:rPr lang="en-US" b="true" sz="9390" spc="939">
                <a:solidFill>
                  <a:srgbClr val="6F8764">
                    <a:alpha val="49804"/>
                  </a:srgbClr>
                </a:solidFill>
                <a:latin typeface="Coco Gothic Bold"/>
                <a:ea typeface="Coco Gothic Bold"/>
                <a:cs typeface="Coco Gothic Bold"/>
                <a:sym typeface="Coco Gothic Bold"/>
              </a:rPr>
              <a:t>04</a:t>
            </a:r>
          </a:p>
        </p:txBody>
      </p:sp>
      <p:sp>
        <p:nvSpPr>
          <p:cNvPr name="TextBox 11" id="11"/>
          <p:cNvSpPr txBox="true"/>
          <p:nvPr/>
        </p:nvSpPr>
        <p:spPr>
          <a:xfrm rot="0">
            <a:off x="1135084" y="6542281"/>
            <a:ext cx="2503501" cy="1666475"/>
          </a:xfrm>
          <a:prstGeom prst="rect">
            <a:avLst/>
          </a:prstGeom>
        </p:spPr>
        <p:txBody>
          <a:bodyPr anchor="t" rtlCol="false" tIns="0" lIns="0" bIns="0" rIns="0">
            <a:spAutoFit/>
          </a:bodyPr>
          <a:lstStyle/>
          <a:p>
            <a:pPr algn="l">
              <a:lnSpc>
                <a:spcPts val="13147"/>
              </a:lnSpc>
              <a:spcBef>
                <a:spcPct val="0"/>
              </a:spcBef>
            </a:pPr>
            <a:r>
              <a:rPr lang="en-US" b="true" sz="9390" spc="939">
                <a:solidFill>
                  <a:srgbClr val="6F8764">
                    <a:alpha val="49804"/>
                  </a:srgbClr>
                </a:solidFill>
                <a:latin typeface="Coco Gothic Bold"/>
                <a:ea typeface="Coco Gothic Bold"/>
                <a:cs typeface="Coco Gothic Bold"/>
                <a:sym typeface="Coco Gothic Bold"/>
              </a:rPr>
              <a:t>02</a:t>
            </a:r>
          </a:p>
        </p:txBody>
      </p:sp>
      <p:sp>
        <p:nvSpPr>
          <p:cNvPr name="TextBox 12" id="12"/>
          <p:cNvSpPr txBox="true"/>
          <p:nvPr/>
        </p:nvSpPr>
        <p:spPr>
          <a:xfrm rot="0">
            <a:off x="1470061" y="2558954"/>
            <a:ext cx="14125343" cy="457835"/>
          </a:xfrm>
          <a:prstGeom prst="rect">
            <a:avLst/>
          </a:prstGeom>
        </p:spPr>
        <p:txBody>
          <a:bodyPr anchor="t" rtlCol="false" tIns="0" lIns="0" bIns="0" rIns="0">
            <a:spAutoFit/>
          </a:bodyPr>
          <a:lstStyle/>
          <a:p>
            <a:pPr algn="l">
              <a:lnSpc>
                <a:spcPts val="3639"/>
              </a:lnSpc>
              <a:spcBef>
                <a:spcPct val="0"/>
              </a:spcBef>
            </a:pPr>
            <a:r>
              <a:rPr lang="en-US" sz="2599" spc="-25">
                <a:solidFill>
                  <a:srgbClr val="444949"/>
                </a:solidFill>
                <a:latin typeface="Coco Gothic"/>
                <a:ea typeface="Coco Gothic"/>
                <a:cs typeface="Coco Gothic"/>
                <a:sym typeface="Coco Gothic"/>
              </a:rPr>
              <a:t>Jacksonville’s 1</a:t>
            </a:r>
            <a:r>
              <a:rPr lang="en-US" sz="2599" spc="-25">
                <a:solidFill>
                  <a:srgbClr val="444949"/>
                </a:solidFill>
                <a:latin typeface="Coco Gothic"/>
                <a:ea typeface="Coco Gothic"/>
                <a:cs typeface="Coco Gothic"/>
                <a:sym typeface="Coco Gothic"/>
              </a:rPr>
              <a:t>st</a:t>
            </a:r>
            <a:r>
              <a:rPr lang="en-US" sz="2599" spc="-25">
                <a:solidFill>
                  <a:srgbClr val="444949"/>
                </a:solidFill>
                <a:latin typeface="Coco Gothic"/>
                <a:ea typeface="Coco Gothic"/>
                <a:cs typeface="Coco Gothic"/>
                <a:sym typeface="Coco Gothic"/>
              </a:rPr>
              <a:t> Food Report will Analyze these four pillars in our food system</a:t>
            </a:r>
          </a:p>
        </p:txBody>
      </p:sp>
      <p:sp>
        <p:nvSpPr>
          <p:cNvPr name="TextBox 13" id="13"/>
          <p:cNvSpPr txBox="true"/>
          <p:nvPr/>
        </p:nvSpPr>
        <p:spPr>
          <a:xfrm rot="0">
            <a:off x="3638585" y="4564583"/>
            <a:ext cx="5190154" cy="889820"/>
          </a:xfrm>
          <a:prstGeom prst="rect">
            <a:avLst/>
          </a:prstGeom>
        </p:spPr>
        <p:txBody>
          <a:bodyPr anchor="t" rtlCol="false" tIns="0" lIns="0" bIns="0" rIns="0">
            <a:spAutoFit/>
          </a:bodyPr>
          <a:lstStyle/>
          <a:p>
            <a:pPr algn="l">
              <a:lnSpc>
                <a:spcPts val="3594"/>
              </a:lnSpc>
            </a:pPr>
            <a:r>
              <a:rPr lang="en-US" sz="2333" spc="-23">
                <a:solidFill>
                  <a:srgbClr val="444949"/>
                </a:solidFill>
                <a:latin typeface="Coco Gothic"/>
                <a:ea typeface="Coco Gothic"/>
                <a:cs typeface="Coco Gothic"/>
                <a:sym typeface="Coco Gothic"/>
              </a:rPr>
              <a:t>Urban faming, regional agriculture&amp; the resilience of those supply chains</a:t>
            </a:r>
          </a:p>
        </p:txBody>
      </p:sp>
      <p:sp>
        <p:nvSpPr>
          <p:cNvPr name="TextBox 14" id="14"/>
          <p:cNvSpPr txBox="true"/>
          <p:nvPr/>
        </p:nvSpPr>
        <p:spPr>
          <a:xfrm rot="0">
            <a:off x="3638585" y="8183557"/>
            <a:ext cx="5190154" cy="1337495"/>
          </a:xfrm>
          <a:prstGeom prst="rect">
            <a:avLst/>
          </a:prstGeom>
        </p:spPr>
        <p:txBody>
          <a:bodyPr anchor="t" rtlCol="false" tIns="0" lIns="0" bIns="0" rIns="0">
            <a:spAutoFit/>
          </a:bodyPr>
          <a:lstStyle/>
          <a:p>
            <a:pPr algn="l">
              <a:lnSpc>
                <a:spcPts val="3594"/>
              </a:lnSpc>
            </a:pPr>
            <a:r>
              <a:rPr lang="en-US" sz="2333" spc="-23">
                <a:solidFill>
                  <a:srgbClr val="444949"/>
                </a:solidFill>
                <a:latin typeface="Coco Gothic"/>
                <a:ea typeface="Coco Gothic"/>
                <a:cs typeface="Coco Gothic"/>
                <a:sym typeface="Coco Gothic"/>
              </a:rPr>
              <a:t>Local food hubs, warehousing, logistics that move products efficiently throughout Jacksonville</a:t>
            </a:r>
          </a:p>
        </p:txBody>
      </p:sp>
      <p:sp>
        <p:nvSpPr>
          <p:cNvPr name="TextBox 15" id="15"/>
          <p:cNvSpPr txBox="true"/>
          <p:nvPr/>
        </p:nvSpPr>
        <p:spPr>
          <a:xfrm rot="0">
            <a:off x="11770359" y="4385636"/>
            <a:ext cx="5655310" cy="1785170"/>
          </a:xfrm>
          <a:prstGeom prst="rect">
            <a:avLst/>
          </a:prstGeom>
        </p:spPr>
        <p:txBody>
          <a:bodyPr anchor="t" rtlCol="false" tIns="0" lIns="0" bIns="0" rIns="0">
            <a:spAutoFit/>
          </a:bodyPr>
          <a:lstStyle/>
          <a:p>
            <a:pPr algn="l">
              <a:lnSpc>
                <a:spcPts val="3594"/>
              </a:lnSpc>
            </a:pPr>
            <a:r>
              <a:rPr lang="en-US" sz="2333" spc="-23">
                <a:solidFill>
                  <a:srgbClr val="444949"/>
                </a:solidFill>
                <a:latin typeface="Coco Gothic"/>
                <a:ea typeface="Coco Gothic"/>
                <a:cs typeface="Coco Gothic"/>
                <a:sym typeface="Coco Gothic"/>
              </a:rPr>
              <a:t>Availability of grocery stores, restaurants &amp; emergency food providers, while also addressing affordability challenges and nutrition gaps </a:t>
            </a:r>
          </a:p>
        </p:txBody>
      </p:sp>
      <p:sp>
        <p:nvSpPr>
          <p:cNvPr name="TextBox 16" id="16"/>
          <p:cNvSpPr txBox="true"/>
          <p:nvPr/>
        </p:nvSpPr>
        <p:spPr>
          <a:xfrm rot="0">
            <a:off x="11936729" y="7610268"/>
            <a:ext cx="5488941" cy="1785170"/>
          </a:xfrm>
          <a:prstGeom prst="rect">
            <a:avLst/>
          </a:prstGeom>
        </p:spPr>
        <p:txBody>
          <a:bodyPr anchor="t" rtlCol="false" tIns="0" lIns="0" bIns="0" rIns="0">
            <a:spAutoFit/>
          </a:bodyPr>
          <a:lstStyle/>
          <a:p>
            <a:pPr algn="l">
              <a:lnSpc>
                <a:spcPts val="3594"/>
              </a:lnSpc>
            </a:pPr>
            <a:r>
              <a:rPr lang="en-US" sz="2333" spc="-23">
                <a:solidFill>
                  <a:srgbClr val="444949"/>
                </a:solidFill>
                <a:latin typeface="Coco Gothic"/>
                <a:ea typeface="Coco Gothic"/>
                <a:cs typeface="Coco Gothic"/>
                <a:sym typeface="Coco Gothic"/>
              </a:rPr>
              <a:t>Diversion programs composting, food recovery networks, that reduce landfill impact &amp;redirect surplus to those in need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DAG6kLEv4kE</dc:identifier>
  <dcterms:modified xsi:type="dcterms:W3CDTF">2011-08-01T06:04:30Z</dcterms:modified>
  <cp:revision>1</cp:revision>
  <dc:title>SOTF Kickoff </dc:title>
</cp:coreProperties>
</file>